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68"/>
  </p:notesMasterIdLst>
  <p:sldIdLst>
    <p:sldId id="336" r:id="rId2"/>
    <p:sldId id="337" r:id="rId3"/>
    <p:sldId id="256" r:id="rId4"/>
    <p:sldId id="257" r:id="rId5"/>
    <p:sldId id="364" r:id="rId6"/>
    <p:sldId id="365" r:id="rId7"/>
    <p:sldId id="366" r:id="rId8"/>
    <p:sldId id="280" r:id="rId9"/>
    <p:sldId id="258" r:id="rId10"/>
    <p:sldId id="281" r:id="rId11"/>
    <p:sldId id="282" r:id="rId12"/>
    <p:sldId id="383" r:id="rId13"/>
    <p:sldId id="385" r:id="rId14"/>
    <p:sldId id="386" r:id="rId15"/>
    <p:sldId id="367" r:id="rId16"/>
    <p:sldId id="368" r:id="rId17"/>
    <p:sldId id="369" r:id="rId18"/>
    <p:sldId id="370" r:id="rId19"/>
    <p:sldId id="371" r:id="rId20"/>
    <p:sldId id="372" r:id="rId21"/>
    <p:sldId id="298" r:id="rId22"/>
    <p:sldId id="297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76" r:id="rId33"/>
    <p:sldId id="387" r:id="rId34"/>
    <p:sldId id="388" r:id="rId35"/>
    <p:sldId id="379" r:id="rId36"/>
    <p:sldId id="389" r:id="rId37"/>
    <p:sldId id="262" r:id="rId38"/>
    <p:sldId id="309" r:id="rId39"/>
    <p:sldId id="363" r:id="rId40"/>
    <p:sldId id="322" r:id="rId41"/>
    <p:sldId id="324" r:id="rId42"/>
    <p:sldId id="326" r:id="rId43"/>
    <p:sldId id="327" r:id="rId44"/>
    <p:sldId id="325" r:id="rId45"/>
    <p:sldId id="264" r:id="rId46"/>
    <p:sldId id="391" r:id="rId47"/>
    <p:sldId id="390" r:id="rId48"/>
    <p:sldId id="378" r:id="rId49"/>
    <p:sldId id="377" r:id="rId50"/>
    <p:sldId id="380" r:id="rId51"/>
    <p:sldId id="393" r:id="rId52"/>
    <p:sldId id="381" r:id="rId53"/>
    <p:sldId id="392" r:id="rId54"/>
    <p:sldId id="382" r:id="rId55"/>
    <p:sldId id="269" r:id="rId56"/>
    <p:sldId id="394" r:id="rId57"/>
    <p:sldId id="395" r:id="rId58"/>
    <p:sldId id="314" r:id="rId59"/>
    <p:sldId id="313" r:id="rId60"/>
    <p:sldId id="315" r:id="rId61"/>
    <p:sldId id="316" r:id="rId62"/>
    <p:sldId id="396" r:id="rId63"/>
    <p:sldId id="266" r:id="rId64"/>
    <p:sldId id="397" r:id="rId65"/>
    <p:sldId id="398" r:id="rId66"/>
    <p:sldId id="338" r:id="rId67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69"/>
    </p:embeddedFont>
    <p:embeddedFont>
      <p:font typeface="Book Antiqua" panose="02040602050305030304" pitchFamily="18" charset="0"/>
      <p:regular r:id="rId70"/>
      <p:bold r:id="rId71"/>
      <p:italic r:id="rId72"/>
      <p:boldItalic r:id="rId73"/>
    </p:embeddedFont>
    <p:embeddedFont>
      <p:font typeface="Britannic Bold" panose="020B0903060703020204" pitchFamily="34" charset="0"/>
      <p:regular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4C98"/>
    <a:srgbClr val="1B63C3"/>
    <a:srgbClr val="EC767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9" autoAdjust="0"/>
    <p:restoredTop sz="96154" autoAdjust="0"/>
  </p:normalViewPr>
  <p:slideViewPr>
    <p:cSldViewPr>
      <p:cViewPr varScale="1">
        <p:scale>
          <a:sx n="66" d="100"/>
          <a:sy n="66" d="100"/>
        </p:scale>
        <p:origin x="1476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1B63C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C5-43DD-969E-F9B611851AC2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4C5-43DD-969E-F9B611851A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s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0.92</c:v>
                </c:pt>
                <c:pt idx="1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C5-43DD-969E-F9B611851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+mn-ea"/>
              <a:cs typeface="+mn-cs"/>
            </a:defRPr>
          </a:pPr>
          <a:endParaRPr lang="es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1B63C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C5-43DD-969E-F9B611851AC2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4C5-43DD-969E-F9B611851A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s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0.81</c:v>
                </c:pt>
                <c:pt idx="1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C5-43DD-969E-F9B611851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+mn-ea"/>
              <a:cs typeface="+mn-cs"/>
            </a:defRPr>
          </a:pPr>
          <a:endParaRPr lang="es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1B63C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C5-43DD-969E-F9B611851AC2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4C5-43DD-969E-F9B611851A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s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0.95</c:v>
                </c:pt>
                <c:pt idx="1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C5-43DD-969E-F9B611851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+mn-ea"/>
              <a:cs typeface="+mn-cs"/>
            </a:defRPr>
          </a:pPr>
          <a:endParaRPr lang="es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1B63C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C5-43DD-969E-F9B611851AC2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4C5-43DD-969E-F9B611851A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s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0.73</c:v>
                </c:pt>
                <c:pt idx="1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C5-43DD-969E-F9B611851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+mn-ea"/>
              <a:cs typeface="+mn-cs"/>
            </a:defRPr>
          </a:pPr>
          <a:endParaRPr lang="es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1B63C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C5-43DD-969E-F9B611851AC2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4C5-43DD-969E-F9B611851A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s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0.95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C5-43DD-969E-F9B611851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+mn-ea"/>
              <a:cs typeface="+mn-cs"/>
            </a:defRPr>
          </a:pPr>
          <a:endParaRPr lang="es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1B63C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C5-43DD-969E-F9B611851AC2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4C5-43DD-969E-F9B611851A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s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C5-43DD-969E-F9B611851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+mn-ea"/>
              <a:cs typeface="+mn-cs"/>
            </a:defRPr>
          </a:pPr>
          <a:endParaRPr lang="es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1B63C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C5-43DD-969E-F9B611851AC2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4C5-43DD-969E-F9B611851A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s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0.92</c:v>
                </c:pt>
                <c:pt idx="1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C5-43DD-969E-F9B611851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+mn-ea"/>
              <a:cs typeface="+mn-cs"/>
            </a:defRPr>
          </a:pPr>
          <a:endParaRPr lang="es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1B63C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C5-43DD-969E-F9B611851AC2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4C5-43DD-969E-F9B611851A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s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C5-43DD-969E-F9B611851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+mn-ea"/>
              <a:cs typeface="+mn-cs"/>
            </a:defRPr>
          </a:pPr>
          <a:endParaRPr lang="es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1B63C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C5-43DD-969E-F9B611851AC2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4C5-43DD-969E-F9B611851A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s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C5-43DD-969E-F9B611851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+mn-ea"/>
              <a:cs typeface="+mn-cs"/>
            </a:defRPr>
          </a:pPr>
          <a:endParaRPr lang="es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1B63C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C5-43DD-969E-F9B611851AC2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4C5-43DD-969E-F9B611851A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s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0.88</c:v>
                </c:pt>
                <c:pt idx="1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C5-43DD-969E-F9B611851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+mn-ea"/>
              <a:cs typeface="+mn-cs"/>
            </a:defRPr>
          </a:pPr>
          <a:endParaRPr lang="es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C3FB28-099B-416A-BDDD-E3E2154EF73D}" type="doc">
      <dgm:prSet loTypeId="urn:microsoft.com/office/officeart/2005/8/layout/cycle1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7A1A465-9FF0-4341-9294-EBC42F948936}">
      <dgm:prSet phldrT="[Texto]" custT="1"/>
      <dgm:spPr>
        <a:xfrm>
          <a:off x="3472683" y="35009"/>
          <a:ext cx="1173708" cy="1173708"/>
        </a:xfrm>
        <a:prstGeom prst="rect">
          <a:avLst/>
        </a:prstGeom>
      </dgm:spPr>
      <dgm:t>
        <a:bodyPr/>
        <a:lstStyle/>
        <a:p>
          <a:pPr>
            <a:spcBef>
              <a:spcPts val="1800"/>
            </a:spcBef>
          </a:pPr>
          <a:r>
            <a:rPr lang="es-ES" sz="1800" i="1">
              <a:effectLst/>
              <a:latin typeface="Britannic Bold" pitchFamily="34" charset="0"/>
              <a:ea typeface="+mn-ea"/>
              <a:cs typeface="Arial" pitchFamily="34" charset="0"/>
            </a:rPr>
            <a:t>Instrumento Psicométrico</a:t>
          </a:r>
          <a:endParaRPr lang="es-ES" sz="1800" i="1" dirty="0">
            <a:effectLst/>
            <a:latin typeface="Britannic Bold" pitchFamily="34" charset="0"/>
            <a:ea typeface="+mn-ea"/>
            <a:cs typeface="Arial" pitchFamily="34" charset="0"/>
          </a:endParaRPr>
        </a:p>
      </dgm:t>
    </dgm:pt>
    <dgm:pt modelId="{E4B9FE7A-57EC-4C38-B3EF-08FE20074976}" type="parTrans" cxnId="{6B766F69-69A8-4B2B-BACC-ACEC9FF264ED}">
      <dgm:prSet/>
      <dgm:spPr/>
      <dgm:t>
        <a:bodyPr/>
        <a:lstStyle/>
        <a:p>
          <a:pPr>
            <a:spcBef>
              <a:spcPts val="1800"/>
            </a:spcBef>
          </a:pPr>
          <a:endParaRPr lang="es-ES">
            <a:solidFill>
              <a:srgbClr val="154C98"/>
            </a:solidFill>
            <a:effectLst/>
          </a:endParaRPr>
        </a:p>
      </dgm:t>
    </dgm:pt>
    <dgm:pt modelId="{ECEEE578-2358-4F1C-BCD7-C858C1EEF1B1}" type="sibTrans" cxnId="{6B766F69-69A8-4B2B-BACC-ACEC9FF264ED}">
      <dgm:prSet/>
      <dgm:spPr>
        <a:xfrm>
          <a:off x="706652" y="447"/>
          <a:ext cx="4406923" cy="4406923"/>
        </a:xfrm>
        <a:prstGeom prst="circularArrow">
          <a:avLst>
            <a:gd name="adj1" fmla="val 5193"/>
            <a:gd name="adj2" fmla="val 335427"/>
            <a:gd name="adj3" fmla="val 21295221"/>
            <a:gd name="adj4" fmla="val 19764505"/>
            <a:gd name="adj5" fmla="val 6059"/>
          </a:avLst>
        </a:prstGeom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spcBef>
              <a:spcPts val="1800"/>
            </a:spcBef>
          </a:pPr>
          <a:endParaRPr lang="es-ES">
            <a:solidFill>
              <a:srgbClr val="154C98"/>
            </a:solidFill>
            <a:effectLst/>
          </a:endParaRPr>
        </a:p>
      </dgm:t>
    </dgm:pt>
    <dgm:pt modelId="{6EE26230-23A8-46BF-ACBF-7D36E3F16A50}">
      <dgm:prSet phldrT="[Texto]" custT="1"/>
      <dgm:spPr>
        <a:xfrm>
          <a:off x="4183066" y="2221342"/>
          <a:ext cx="1173708" cy="1173708"/>
        </a:xfrm>
        <a:prstGeom prst="rect">
          <a:avLst/>
        </a:prstGeom>
      </dgm:spPr>
      <dgm:t>
        <a:bodyPr/>
        <a:lstStyle/>
        <a:p>
          <a:pPr>
            <a:spcBef>
              <a:spcPts val="1800"/>
            </a:spcBef>
          </a:pPr>
          <a:r>
            <a:rPr lang="es-ES" sz="1800" i="1">
              <a:effectLst/>
              <a:latin typeface="Britannic Bold" pitchFamily="34" charset="0"/>
              <a:ea typeface="+mn-ea"/>
              <a:cs typeface="Arial" pitchFamily="34" charset="0"/>
            </a:rPr>
            <a:t>Tecnología</a:t>
          </a:r>
          <a:endParaRPr lang="es-ES" sz="1800" i="1" dirty="0">
            <a:effectLst/>
            <a:latin typeface="Britannic Bold" pitchFamily="34" charset="0"/>
            <a:ea typeface="+mn-ea"/>
            <a:cs typeface="Arial" pitchFamily="34" charset="0"/>
          </a:endParaRPr>
        </a:p>
      </dgm:t>
    </dgm:pt>
    <dgm:pt modelId="{AF44F526-F35E-4EBF-8EA5-04357070B8B9}" type="parTrans" cxnId="{A190E3E9-305A-4FEF-A6E3-573C6C3C1C92}">
      <dgm:prSet/>
      <dgm:spPr/>
      <dgm:t>
        <a:bodyPr/>
        <a:lstStyle/>
        <a:p>
          <a:pPr>
            <a:spcBef>
              <a:spcPts val="1800"/>
            </a:spcBef>
          </a:pPr>
          <a:endParaRPr lang="es-ES">
            <a:solidFill>
              <a:srgbClr val="154C98"/>
            </a:solidFill>
            <a:effectLst/>
          </a:endParaRPr>
        </a:p>
      </dgm:t>
    </dgm:pt>
    <dgm:pt modelId="{BB508E39-25C0-4FC7-8B7E-B16E14F8B091}" type="sibTrans" cxnId="{A190E3E9-305A-4FEF-A6E3-573C6C3C1C92}">
      <dgm:prSet/>
      <dgm:spPr>
        <a:xfrm>
          <a:off x="706652" y="447"/>
          <a:ext cx="4406923" cy="4406923"/>
        </a:xfrm>
        <a:prstGeom prst="circularArrow">
          <a:avLst>
            <a:gd name="adj1" fmla="val 5193"/>
            <a:gd name="adj2" fmla="val 335427"/>
            <a:gd name="adj3" fmla="val 4016749"/>
            <a:gd name="adj4" fmla="val 2251549"/>
            <a:gd name="adj5" fmla="val 6059"/>
          </a:avLst>
        </a:prstGeom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spcBef>
              <a:spcPts val="1800"/>
            </a:spcBef>
          </a:pPr>
          <a:endParaRPr lang="es-ES">
            <a:solidFill>
              <a:srgbClr val="154C98"/>
            </a:solidFill>
            <a:effectLst/>
          </a:endParaRPr>
        </a:p>
      </dgm:t>
    </dgm:pt>
    <dgm:pt modelId="{CF785E8D-9306-406F-B810-D347BE568386}">
      <dgm:prSet phldrT="[Texto]" custT="1"/>
      <dgm:spPr>
        <a:xfrm>
          <a:off x="2323260" y="3572571"/>
          <a:ext cx="1173708" cy="1173708"/>
        </a:xfrm>
        <a:prstGeom prst="rect">
          <a:avLst/>
        </a:prstGeom>
      </dgm:spPr>
      <dgm:t>
        <a:bodyPr/>
        <a:lstStyle/>
        <a:p>
          <a:pPr>
            <a:spcBef>
              <a:spcPts val="1800"/>
            </a:spcBef>
          </a:pPr>
          <a:r>
            <a:rPr lang="es-ES" sz="1800" i="1">
              <a:effectLst/>
              <a:latin typeface="Britannic Bold" pitchFamily="34" charset="0"/>
              <a:ea typeface="+mn-ea"/>
              <a:cs typeface="Arial" pitchFamily="34" charset="0"/>
            </a:rPr>
            <a:t>Apps Móviles</a:t>
          </a:r>
          <a:endParaRPr lang="es-ES" sz="1800" i="1" dirty="0">
            <a:effectLst/>
            <a:latin typeface="Britannic Bold" pitchFamily="34" charset="0"/>
            <a:ea typeface="+mn-ea"/>
            <a:cs typeface="Arial" pitchFamily="34" charset="0"/>
          </a:endParaRPr>
        </a:p>
      </dgm:t>
    </dgm:pt>
    <dgm:pt modelId="{F4EBE1EA-EA3C-4CCF-A7DB-2F6D2BC33421}" type="parTrans" cxnId="{F62E5F0D-D0B5-4BC4-AC67-53123AF519FC}">
      <dgm:prSet/>
      <dgm:spPr/>
      <dgm:t>
        <a:bodyPr/>
        <a:lstStyle/>
        <a:p>
          <a:pPr>
            <a:spcBef>
              <a:spcPts val="1800"/>
            </a:spcBef>
          </a:pPr>
          <a:endParaRPr lang="es-ES">
            <a:solidFill>
              <a:srgbClr val="154C98"/>
            </a:solidFill>
            <a:effectLst/>
          </a:endParaRPr>
        </a:p>
      </dgm:t>
    </dgm:pt>
    <dgm:pt modelId="{4053E41B-4766-4496-B4FC-A5DCA0E5378C}" type="sibTrans" cxnId="{F62E5F0D-D0B5-4BC4-AC67-53123AF519FC}">
      <dgm:prSet/>
      <dgm:spPr>
        <a:xfrm>
          <a:off x="706652" y="447"/>
          <a:ext cx="4406923" cy="4406923"/>
        </a:xfrm>
        <a:prstGeom prst="circularArrow">
          <a:avLst>
            <a:gd name="adj1" fmla="val 5193"/>
            <a:gd name="adj2" fmla="val 335427"/>
            <a:gd name="adj3" fmla="val 8213023"/>
            <a:gd name="adj4" fmla="val 6447824"/>
            <a:gd name="adj5" fmla="val 6059"/>
          </a:avLst>
        </a:prstGeom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spcBef>
              <a:spcPts val="1800"/>
            </a:spcBef>
          </a:pPr>
          <a:endParaRPr lang="es-ES">
            <a:solidFill>
              <a:srgbClr val="154C98"/>
            </a:solidFill>
            <a:effectLst/>
          </a:endParaRPr>
        </a:p>
      </dgm:t>
    </dgm:pt>
    <dgm:pt modelId="{89AD8445-CF87-4EDF-9803-E9BFBC1A9127}">
      <dgm:prSet phldrT="[Texto]" custT="1"/>
      <dgm:spPr>
        <a:xfrm>
          <a:off x="463454" y="2221342"/>
          <a:ext cx="1173708" cy="1173708"/>
        </a:xfrm>
        <a:prstGeom prst="rect">
          <a:avLst/>
        </a:prstGeom>
      </dgm:spPr>
      <dgm:t>
        <a:bodyPr/>
        <a:lstStyle/>
        <a:p>
          <a:pPr>
            <a:spcBef>
              <a:spcPts val="1800"/>
            </a:spcBef>
          </a:pPr>
          <a:r>
            <a:rPr lang="es-ES" sz="1800" i="1" dirty="0" err="1">
              <a:effectLst/>
              <a:latin typeface="Britannic Bold" pitchFamily="34" charset="0"/>
              <a:ea typeface="+mn-ea"/>
              <a:cs typeface="Arial" pitchFamily="34" charset="0"/>
            </a:rPr>
            <a:t>TelePsicología</a:t>
          </a:r>
          <a:endParaRPr lang="es-ES" sz="1800" i="1" dirty="0">
            <a:effectLst/>
            <a:latin typeface="Britannic Bold" pitchFamily="34" charset="0"/>
            <a:ea typeface="+mn-ea"/>
            <a:cs typeface="Arial" pitchFamily="34" charset="0"/>
          </a:endParaRPr>
        </a:p>
      </dgm:t>
    </dgm:pt>
    <dgm:pt modelId="{70561370-07E1-4988-9E69-E03AD2458DC6}" type="parTrans" cxnId="{513E641E-9B00-4496-8838-80213F64073B}">
      <dgm:prSet/>
      <dgm:spPr/>
      <dgm:t>
        <a:bodyPr/>
        <a:lstStyle/>
        <a:p>
          <a:pPr>
            <a:spcBef>
              <a:spcPts val="1800"/>
            </a:spcBef>
          </a:pPr>
          <a:endParaRPr lang="es-ES">
            <a:solidFill>
              <a:srgbClr val="154C98"/>
            </a:solidFill>
            <a:effectLst/>
          </a:endParaRPr>
        </a:p>
      </dgm:t>
    </dgm:pt>
    <dgm:pt modelId="{D1EDFCC9-9E84-46F7-A837-F50715D34BFF}" type="sibTrans" cxnId="{513E641E-9B00-4496-8838-80213F64073B}">
      <dgm:prSet/>
      <dgm:spPr>
        <a:xfrm>
          <a:off x="706652" y="447"/>
          <a:ext cx="4406923" cy="4406923"/>
        </a:xfrm>
        <a:prstGeom prst="circularArrow">
          <a:avLst>
            <a:gd name="adj1" fmla="val 5193"/>
            <a:gd name="adj2" fmla="val 335427"/>
            <a:gd name="adj3" fmla="val 12300068"/>
            <a:gd name="adj4" fmla="val 10769352"/>
            <a:gd name="adj5" fmla="val 6059"/>
          </a:avLst>
        </a:prstGeom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spcBef>
              <a:spcPts val="1800"/>
            </a:spcBef>
          </a:pPr>
          <a:endParaRPr lang="es-ES">
            <a:solidFill>
              <a:srgbClr val="154C98"/>
            </a:solidFill>
            <a:effectLst/>
          </a:endParaRPr>
        </a:p>
      </dgm:t>
    </dgm:pt>
    <dgm:pt modelId="{2FCC8ABF-5EE5-4428-B37E-185F02752B6B}">
      <dgm:prSet phldrT="[Texto]" custT="1"/>
      <dgm:spPr>
        <a:xfrm>
          <a:off x="1173836" y="35009"/>
          <a:ext cx="1173708" cy="1173708"/>
        </a:xfrm>
        <a:prstGeom prst="rect">
          <a:avLst/>
        </a:prstGeom>
      </dgm:spPr>
      <dgm:t>
        <a:bodyPr/>
        <a:lstStyle/>
        <a:p>
          <a:pPr>
            <a:spcBef>
              <a:spcPts val="1800"/>
            </a:spcBef>
          </a:pPr>
          <a:r>
            <a:rPr lang="es-ES" sz="1800" b="0" i="1" dirty="0">
              <a:effectLst/>
              <a:latin typeface="Britannic Bold" pitchFamily="34" charset="0"/>
              <a:ea typeface="Batang" pitchFamily="18" charset="-127"/>
              <a:cs typeface="Aharoni" pitchFamily="2" charset="-79"/>
            </a:rPr>
            <a:t>MoCA</a:t>
          </a:r>
        </a:p>
        <a:p>
          <a:pPr>
            <a:spcBef>
              <a:spcPts val="1800"/>
            </a:spcBef>
          </a:pPr>
          <a:r>
            <a:rPr lang="es-ES" sz="1800" b="0" i="1" dirty="0" err="1">
              <a:effectLst/>
              <a:latin typeface="Britannic Bold" pitchFamily="34" charset="0"/>
              <a:ea typeface="Batang" pitchFamily="18" charset="-127"/>
              <a:cs typeface="Aharoni" pitchFamily="2" charset="-79"/>
            </a:rPr>
            <a:t>Cognition</a:t>
          </a:r>
          <a:endParaRPr lang="es-ES" sz="1800" b="0" i="1" dirty="0">
            <a:effectLst/>
            <a:latin typeface="Britannic Bold" pitchFamily="34" charset="0"/>
            <a:ea typeface="Batang" pitchFamily="18" charset="-127"/>
            <a:cs typeface="Aharoni" pitchFamily="2" charset="-79"/>
          </a:endParaRPr>
        </a:p>
      </dgm:t>
    </dgm:pt>
    <dgm:pt modelId="{5FDB185D-CFF3-436E-BF68-7ED51B5753E1}" type="sibTrans" cxnId="{90F34488-1C70-4455-ADC2-BEEECC5D7534}">
      <dgm:prSet/>
      <dgm:spPr>
        <a:xfrm>
          <a:off x="706652" y="447"/>
          <a:ext cx="4406923" cy="4406923"/>
        </a:xfrm>
        <a:prstGeom prst="circularArrow">
          <a:avLst>
            <a:gd name="adj1" fmla="val 5193"/>
            <a:gd name="adj2" fmla="val 335427"/>
            <a:gd name="adj3" fmla="val 16867731"/>
            <a:gd name="adj4" fmla="val 15196841"/>
            <a:gd name="adj5" fmla="val 6059"/>
          </a:avLst>
        </a:prstGeom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spcBef>
              <a:spcPts val="1800"/>
            </a:spcBef>
          </a:pPr>
          <a:endParaRPr lang="es-ES">
            <a:solidFill>
              <a:srgbClr val="154C98"/>
            </a:solidFill>
            <a:effectLst/>
          </a:endParaRPr>
        </a:p>
      </dgm:t>
    </dgm:pt>
    <dgm:pt modelId="{C9BC7591-0A49-4487-991A-78D7E11EF4F2}" type="parTrans" cxnId="{90F34488-1C70-4455-ADC2-BEEECC5D7534}">
      <dgm:prSet/>
      <dgm:spPr/>
      <dgm:t>
        <a:bodyPr/>
        <a:lstStyle/>
        <a:p>
          <a:pPr>
            <a:spcBef>
              <a:spcPts val="1800"/>
            </a:spcBef>
          </a:pPr>
          <a:endParaRPr lang="es-ES">
            <a:solidFill>
              <a:srgbClr val="154C98"/>
            </a:solidFill>
            <a:effectLst/>
          </a:endParaRPr>
        </a:p>
      </dgm:t>
    </dgm:pt>
    <dgm:pt modelId="{169CE015-1A5B-48D7-A2BE-C42D2BBB6B4F}" type="pres">
      <dgm:prSet presAssocID="{66C3FB28-099B-416A-BDDD-E3E2154EF73D}" presName="cycle" presStyleCnt="0">
        <dgm:presLayoutVars>
          <dgm:dir/>
          <dgm:resizeHandles val="exact"/>
        </dgm:presLayoutVars>
      </dgm:prSet>
      <dgm:spPr/>
    </dgm:pt>
    <dgm:pt modelId="{427DF0C4-A36B-45D0-9248-BF9A8C317692}" type="pres">
      <dgm:prSet presAssocID="{A7A1A465-9FF0-4341-9294-EBC42F948936}" presName="dummy" presStyleCnt="0"/>
      <dgm:spPr/>
    </dgm:pt>
    <dgm:pt modelId="{EF224244-B1CD-4415-9B85-2B329008F74B}" type="pres">
      <dgm:prSet presAssocID="{A7A1A465-9FF0-4341-9294-EBC42F948936}" presName="node" presStyleLbl="revTx" presStyleIdx="0" presStyleCnt="5" custScaleX="151772">
        <dgm:presLayoutVars>
          <dgm:bulletEnabled val="1"/>
        </dgm:presLayoutVars>
      </dgm:prSet>
      <dgm:spPr/>
    </dgm:pt>
    <dgm:pt modelId="{CD744EE5-83A7-4946-AEB2-C330B6B3F5CA}" type="pres">
      <dgm:prSet presAssocID="{ECEEE578-2358-4F1C-BCD7-C858C1EEF1B1}" presName="sibTrans" presStyleLbl="node1" presStyleIdx="0" presStyleCnt="5"/>
      <dgm:spPr/>
    </dgm:pt>
    <dgm:pt modelId="{A92FF16A-2EC4-4D38-A03A-B76562AA0473}" type="pres">
      <dgm:prSet presAssocID="{6EE26230-23A8-46BF-ACBF-7D36E3F16A50}" presName="dummy" presStyleCnt="0"/>
      <dgm:spPr/>
    </dgm:pt>
    <dgm:pt modelId="{69F116D0-C76D-4E10-B04A-7FC19746D284}" type="pres">
      <dgm:prSet presAssocID="{6EE26230-23A8-46BF-ACBF-7D36E3F16A50}" presName="node" presStyleLbl="revTx" presStyleIdx="1" presStyleCnt="5">
        <dgm:presLayoutVars>
          <dgm:bulletEnabled val="1"/>
        </dgm:presLayoutVars>
      </dgm:prSet>
      <dgm:spPr/>
    </dgm:pt>
    <dgm:pt modelId="{C19CCF0E-24F5-47BE-BB9F-10E33ED23F10}" type="pres">
      <dgm:prSet presAssocID="{BB508E39-25C0-4FC7-8B7E-B16E14F8B091}" presName="sibTrans" presStyleLbl="node1" presStyleIdx="1" presStyleCnt="5"/>
      <dgm:spPr/>
    </dgm:pt>
    <dgm:pt modelId="{748AC056-4E15-4C66-B441-8E54FC70FFDD}" type="pres">
      <dgm:prSet presAssocID="{CF785E8D-9306-406F-B810-D347BE568386}" presName="dummy" presStyleCnt="0"/>
      <dgm:spPr/>
    </dgm:pt>
    <dgm:pt modelId="{7328F6C4-CFF5-477A-B963-152E2C0FD8EC}" type="pres">
      <dgm:prSet presAssocID="{CF785E8D-9306-406F-B810-D347BE568386}" presName="node" presStyleLbl="revTx" presStyleIdx="2" presStyleCnt="5">
        <dgm:presLayoutVars>
          <dgm:bulletEnabled val="1"/>
        </dgm:presLayoutVars>
      </dgm:prSet>
      <dgm:spPr/>
    </dgm:pt>
    <dgm:pt modelId="{D17FAA1D-F63D-4862-91F7-57DE9A584B03}" type="pres">
      <dgm:prSet presAssocID="{4053E41B-4766-4496-B4FC-A5DCA0E5378C}" presName="sibTrans" presStyleLbl="node1" presStyleIdx="2" presStyleCnt="5"/>
      <dgm:spPr/>
    </dgm:pt>
    <dgm:pt modelId="{7F8B9D36-2833-458E-A064-4033FCCF7985}" type="pres">
      <dgm:prSet presAssocID="{89AD8445-CF87-4EDF-9803-E9BFBC1A9127}" presName="dummy" presStyleCnt="0"/>
      <dgm:spPr/>
    </dgm:pt>
    <dgm:pt modelId="{58FACBA5-7233-4D90-82E9-2E5DC0B64C6B}" type="pres">
      <dgm:prSet presAssocID="{89AD8445-CF87-4EDF-9803-E9BFBC1A9127}" presName="node" presStyleLbl="revTx" presStyleIdx="3" presStyleCnt="5" custScaleX="137647">
        <dgm:presLayoutVars>
          <dgm:bulletEnabled val="1"/>
        </dgm:presLayoutVars>
      </dgm:prSet>
      <dgm:spPr/>
    </dgm:pt>
    <dgm:pt modelId="{292C9789-75B5-4CD4-A4B6-8F9E189D8BFD}" type="pres">
      <dgm:prSet presAssocID="{D1EDFCC9-9E84-46F7-A837-F50715D34BFF}" presName="sibTrans" presStyleLbl="node1" presStyleIdx="3" presStyleCnt="5"/>
      <dgm:spPr/>
    </dgm:pt>
    <dgm:pt modelId="{747FDD44-68C7-48AB-A1F7-26CFA8A3038F}" type="pres">
      <dgm:prSet presAssocID="{2FCC8ABF-5EE5-4428-B37E-185F02752B6B}" presName="dummy" presStyleCnt="0"/>
      <dgm:spPr/>
    </dgm:pt>
    <dgm:pt modelId="{1E7A51E8-5AF7-4C8F-9EA7-3B5BC9748283}" type="pres">
      <dgm:prSet presAssocID="{2FCC8ABF-5EE5-4428-B37E-185F02752B6B}" presName="node" presStyleLbl="revTx" presStyleIdx="4" presStyleCnt="5">
        <dgm:presLayoutVars>
          <dgm:bulletEnabled val="1"/>
        </dgm:presLayoutVars>
      </dgm:prSet>
      <dgm:spPr/>
    </dgm:pt>
    <dgm:pt modelId="{EF2A86C5-9566-4397-B434-9FA7B1C817DE}" type="pres">
      <dgm:prSet presAssocID="{5FDB185D-CFF3-436E-BF68-7ED51B5753E1}" presName="sibTrans" presStyleLbl="node1" presStyleIdx="4" presStyleCnt="5"/>
      <dgm:spPr/>
    </dgm:pt>
  </dgm:ptLst>
  <dgm:cxnLst>
    <dgm:cxn modelId="{19575205-6B40-463C-90AF-ACE6052EB2A2}" type="presOf" srcId="{ECEEE578-2358-4F1C-BCD7-C858C1EEF1B1}" destId="{CD744EE5-83A7-4946-AEB2-C330B6B3F5CA}" srcOrd="0" destOrd="0" presId="urn:microsoft.com/office/officeart/2005/8/layout/cycle1"/>
    <dgm:cxn modelId="{F62E5F0D-D0B5-4BC4-AC67-53123AF519FC}" srcId="{66C3FB28-099B-416A-BDDD-E3E2154EF73D}" destId="{CF785E8D-9306-406F-B810-D347BE568386}" srcOrd="2" destOrd="0" parTransId="{F4EBE1EA-EA3C-4CCF-A7DB-2F6D2BC33421}" sibTransId="{4053E41B-4766-4496-B4FC-A5DCA0E5378C}"/>
    <dgm:cxn modelId="{513E641E-9B00-4496-8838-80213F64073B}" srcId="{66C3FB28-099B-416A-BDDD-E3E2154EF73D}" destId="{89AD8445-CF87-4EDF-9803-E9BFBC1A9127}" srcOrd="3" destOrd="0" parTransId="{70561370-07E1-4988-9E69-E03AD2458DC6}" sibTransId="{D1EDFCC9-9E84-46F7-A837-F50715D34BFF}"/>
    <dgm:cxn modelId="{97274A33-3F93-4FAE-8415-850E55C6CA93}" type="presOf" srcId="{D1EDFCC9-9E84-46F7-A837-F50715D34BFF}" destId="{292C9789-75B5-4CD4-A4B6-8F9E189D8BFD}" srcOrd="0" destOrd="0" presId="urn:microsoft.com/office/officeart/2005/8/layout/cycle1"/>
    <dgm:cxn modelId="{8738555D-7CEB-4969-912E-1A7C8EB1EC25}" type="presOf" srcId="{5FDB185D-CFF3-436E-BF68-7ED51B5753E1}" destId="{EF2A86C5-9566-4397-B434-9FA7B1C817DE}" srcOrd="0" destOrd="0" presId="urn:microsoft.com/office/officeart/2005/8/layout/cycle1"/>
    <dgm:cxn modelId="{6FEA4C48-E4C3-4058-B887-49756059FB94}" type="presOf" srcId="{4053E41B-4766-4496-B4FC-A5DCA0E5378C}" destId="{D17FAA1D-F63D-4862-91F7-57DE9A584B03}" srcOrd="0" destOrd="0" presId="urn:microsoft.com/office/officeart/2005/8/layout/cycle1"/>
    <dgm:cxn modelId="{6B766F69-69A8-4B2B-BACC-ACEC9FF264ED}" srcId="{66C3FB28-099B-416A-BDDD-E3E2154EF73D}" destId="{A7A1A465-9FF0-4341-9294-EBC42F948936}" srcOrd="0" destOrd="0" parTransId="{E4B9FE7A-57EC-4C38-B3EF-08FE20074976}" sibTransId="{ECEEE578-2358-4F1C-BCD7-C858C1EEF1B1}"/>
    <dgm:cxn modelId="{8F093576-39E8-4637-8A8D-B6AAF87DC432}" type="presOf" srcId="{A7A1A465-9FF0-4341-9294-EBC42F948936}" destId="{EF224244-B1CD-4415-9B85-2B329008F74B}" srcOrd="0" destOrd="0" presId="urn:microsoft.com/office/officeart/2005/8/layout/cycle1"/>
    <dgm:cxn modelId="{6A80457E-C1CD-49C2-985D-BE1CDD272E2E}" type="presOf" srcId="{BB508E39-25C0-4FC7-8B7E-B16E14F8B091}" destId="{C19CCF0E-24F5-47BE-BB9F-10E33ED23F10}" srcOrd="0" destOrd="0" presId="urn:microsoft.com/office/officeart/2005/8/layout/cycle1"/>
    <dgm:cxn modelId="{90F34488-1C70-4455-ADC2-BEEECC5D7534}" srcId="{66C3FB28-099B-416A-BDDD-E3E2154EF73D}" destId="{2FCC8ABF-5EE5-4428-B37E-185F02752B6B}" srcOrd="4" destOrd="0" parTransId="{C9BC7591-0A49-4487-991A-78D7E11EF4F2}" sibTransId="{5FDB185D-CFF3-436E-BF68-7ED51B5753E1}"/>
    <dgm:cxn modelId="{098EA08E-4188-4B4C-ACFD-8DC99D967BEE}" type="presOf" srcId="{89AD8445-CF87-4EDF-9803-E9BFBC1A9127}" destId="{58FACBA5-7233-4D90-82E9-2E5DC0B64C6B}" srcOrd="0" destOrd="0" presId="urn:microsoft.com/office/officeart/2005/8/layout/cycle1"/>
    <dgm:cxn modelId="{E5E156AB-D4C1-4AE1-99CB-6D8D7DAA4177}" type="presOf" srcId="{6EE26230-23A8-46BF-ACBF-7D36E3F16A50}" destId="{69F116D0-C76D-4E10-B04A-7FC19746D284}" srcOrd="0" destOrd="0" presId="urn:microsoft.com/office/officeart/2005/8/layout/cycle1"/>
    <dgm:cxn modelId="{E08E58E3-1568-4168-BABF-1D28377F3232}" type="presOf" srcId="{66C3FB28-099B-416A-BDDD-E3E2154EF73D}" destId="{169CE015-1A5B-48D7-A2BE-C42D2BBB6B4F}" srcOrd="0" destOrd="0" presId="urn:microsoft.com/office/officeart/2005/8/layout/cycle1"/>
    <dgm:cxn modelId="{A190E3E9-305A-4FEF-A6E3-573C6C3C1C92}" srcId="{66C3FB28-099B-416A-BDDD-E3E2154EF73D}" destId="{6EE26230-23A8-46BF-ACBF-7D36E3F16A50}" srcOrd="1" destOrd="0" parTransId="{AF44F526-F35E-4EBF-8EA5-04357070B8B9}" sibTransId="{BB508E39-25C0-4FC7-8B7E-B16E14F8B091}"/>
    <dgm:cxn modelId="{920F3EF7-E472-4BE2-AB20-AB1E9424C1F1}" type="presOf" srcId="{CF785E8D-9306-406F-B810-D347BE568386}" destId="{7328F6C4-CFF5-477A-B963-152E2C0FD8EC}" srcOrd="0" destOrd="0" presId="urn:microsoft.com/office/officeart/2005/8/layout/cycle1"/>
    <dgm:cxn modelId="{429DC5FF-DFBD-4DB6-8F4A-36C04AF2C2BD}" type="presOf" srcId="{2FCC8ABF-5EE5-4428-B37E-185F02752B6B}" destId="{1E7A51E8-5AF7-4C8F-9EA7-3B5BC9748283}" srcOrd="0" destOrd="0" presId="urn:microsoft.com/office/officeart/2005/8/layout/cycle1"/>
    <dgm:cxn modelId="{4A238641-37C1-47FE-869F-E6F2557A91EE}" type="presParOf" srcId="{169CE015-1A5B-48D7-A2BE-C42D2BBB6B4F}" destId="{427DF0C4-A36B-45D0-9248-BF9A8C317692}" srcOrd="0" destOrd="0" presId="urn:microsoft.com/office/officeart/2005/8/layout/cycle1"/>
    <dgm:cxn modelId="{8E594224-7C3A-464E-B399-934FECA6232F}" type="presParOf" srcId="{169CE015-1A5B-48D7-A2BE-C42D2BBB6B4F}" destId="{EF224244-B1CD-4415-9B85-2B329008F74B}" srcOrd="1" destOrd="0" presId="urn:microsoft.com/office/officeart/2005/8/layout/cycle1"/>
    <dgm:cxn modelId="{1731CCA6-4C68-4246-B380-56E80C380641}" type="presParOf" srcId="{169CE015-1A5B-48D7-A2BE-C42D2BBB6B4F}" destId="{CD744EE5-83A7-4946-AEB2-C330B6B3F5CA}" srcOrd="2" destOrd="0" presId="urn:microsoft.com/office/officeart/2005/8/layout/cycle1"/>
    <dgm:cxn modelId="{D23C56EB-8E32-48FF-AC2B-410270E42C51}" type="presParOf" srcId="{169CE015-1A5B-48D7-A2BE-C42D2BBB6B4F}" destId="{A92FF16A-2EC4-4D38-A03A-B76562AA0473}" srcOrd="3" destOrd="0" presId="urn:microsoft.com/office/officeart/2005/8/layout/cycle1"/>
    <dgm:cxn modelId="{4E4304A4-F7E0-4926-A1FC-59F6D16DC296}" type="presParOf" srcId="{169CE015-1A5B-48D7-A2BE-C42D2BBB6B4F}" destId="{69F116D0-C76D-4E10-B04A-7FC19746D284}" srcOrd="4" destOrd="0" presId="urn:microsoft.com/office/officeart/2005/8/layout/cycle1"/>
    <dgm:cxn modelId="{D160384F-FBDD-4A4D-89F1-1CAC45C727F4}" type="presParOf" srcId="{169CE015-1A5B-48D7-A2BE-C42D2BBB6B4F}" destId="{C19CCF0E-24F5-47BE-BB9F-10E33ED23F10}" srcOrd="5" destOrd="0" presId="urn:microsoft.com/office/officeart/2005/8/layout/cycle1"/>
    <dgm:cxn modelId="{51FAD5C1-E3BB-43EC-8694-860A771E9A82}" type="presParOf" srcId="{169CE015-1A5B-48D7-A2BE-C42D2BBB6B4F}" destId="{748AC056-4E15-4C66-B441-8E54FC70FFDD}" srcOrd="6" destOrd="0" presId="urn:microsoft.com/office/officeart/2005/8/layout/cycle1"/>
    <dgm:cxn modelId="{D0C13F28-E3EC-4F05-9CBB-B64E75354E46}" type="presParOf" srcId="{169CE015-1A5B-48D7-A2BE-C42D2BBB6B4F}" destId="{7328F6C4-CFF5-477A-B963-152E2C0FD8EC}" srcOrd="7" destOrd="0" presId="urn:microsoft.com/office/officeart/2005/8/layout/cycle1"/>
    <dgm:cxn modelId="{0DBE554D-283A-4CF5-8DB5-8D77A9870B63}" type="presParOf" srcId="{169CE015-1A5B-48D7-A2BE-C42D2BBB6B4F}" destId="{D17FAA1D-F63D-4862-91F7-57DE9A584B03}" srcOrd="8" destOrd="0" presId="urn:microsoft.com/office/officeart/2005/8/layout/cycle1"/>
    <dgm:cxn modelId="{E60FF295-70D9-4969-A0C2-C6AE99E3966C}" type="presParOf" srcId="{169CE015-1A5B-48D7-A2BE-C42D2BBB6B4F}" destId="{7F8B9D36-2833-458E-A064-4033FCCF7985}" srcOrd="9" destOrd="0" presId="urn:microsoft.com/office/officeart/2005/8/layout/cycle1"/>
    <dgm:cxn modelId="{8F77A882-9240-41DE-A92C-2BD89EE0FCD9}" type="presParOf" srcId="{169CE015-1A5B-48D7-A2BE-C42D2BBB6B4F}" destId="{58FACBA5-7233-4D90-82E9-2E5DC0B64C6B}" srcOrd="10" destOrd="0" presId="urn:microsoft.com/office/officeart/2005/8/layout/cycle1"/>
    <dgm:cxn modelId="{96A20F4D-93A4-4F68-949B-E99BE073AE77}" type="presParOf" srcId="{169CE015-1A5B-48D7-A2BE-C42D2BBB6B4F}" destId="{292C9789-75B5-4CD4-A4B6-8F9E189D8BFD}" srcOrd="11" destOrd="0" presId="urn:microsoft.com/office/officeart/2005/8/layout/cycle1"/>
    <dgm:cxn modelId="{B0991F41-37AC-4888-9BDD-85EA0F54F693}" type="presParOf" srcId="{169CE015-1A5B-48D7-A2BE-C42D2BBB6B4F}" destId="{747FDD44-68C7-48AB-A1F7-26CFA8A3038F}" srcOrd="12" destOrd="0" presId="urn:microsoft.com/office/officeart/2005/8/layout/cycle1"/>
    <dgm:cxn modelId="{8B3FB267-270F-44CB-8252-46C8BA7E0C67}" type="presParOf" srcId="{169CE015-1A5B-48D7-A2BE-C42D2BBB6B4F}" destId="{1E7A51E8-5AF7-4C8F-9EA7-3B5BC9748283}" srcOrd="13" destOrd="0" presId="urn:microsoft.com/office/officeart/2005/8/layout/cycle1"/>
    <dgm:cxn modelId="{EF816C95-6C2B-4654-AA66-AFB073585E63}" type="presParOf" srcId="{169CE015-1A5B-48D7-A2BE-C42D2BBB6B4F}" destId="{EF2A86C5-9566-4397-B434-9FA7B1C817DE}" srcOrd="14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24244-B1CD-4415-9B85-2B329008F74B}">
      <dsp:nvSpPr>
        <dsp:cNvPr id="0" name=""/>
        <dsp:cNvSpPr/>
      </dsp:nvSpPr>
      <dsp:spPr>
        <a:xfrm>
          <a:off x="3279324" y="35009"/>
          <a:ext cx="1781360" cy="1173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i="1" kern="1200">
              <a:effectLst/>
              <a:latin typeface="Britannic Bold" pitchFamily="34" charset="0"/>
              <a:ea typeface="+mn-ea"/>
              <a:cs typeface="Arial" pitchFamily="34" charset="0"/>
            </a:rPr>
            <a:t>Instrumento Psicométrico</a:t>
          </a:r>
          <a:endParaRPr lang="es-ES" sz="1800" i="1" kern="1200" dirty="0">
            <a:effectLst/>
            <a:latin typeface="Britannic Bold" pitchFamily="34" charset="0"/>
            <a:ea typeface="+mn-ea"/>
            <a:cs typeface="Arial" pitchFamily="34" charset="0"/>
          </a:endParaRPr>
        </a:p>
      </dsp:txBody>
      <dsp:txXfrm>
        <a:off x="3279324" y="35009"/>
        <a:ext cx="1781360" cy="1173708"/>
      </dsp:txXfrm>
    </dsp:sp>
    <dsp:sp modelId="{CD744EE5-83A7-4946-AEB2-C330B6B3F5CA}">
      <dsp:nvSpPr>
        <dsp:cNvPr id="0" name=""/>
        <dsp:cNvSpPr/>
      </dsp:nvSpPr>
      <dsp:spPr>
        <a:xfrm>
          <a:off x="817119" y="447"/>
          <a:ext cx="4406923" cy="4406923"/>
        </a:xfrm>
        <a:prstGeom prst="circularArrow">
          <a:avLst>
            <a:gd name="adj1" fmla="val 5193"/>
            <a:gd name="adj2" fmla="val 335427"/>
            <a:gd name="adj3" fmla="val 21295221"/>
            <a:gd name="adj4" fmla="val 19764505"/>
            <a:gd name="adj5" fmla="val 6059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atMod val="130000"/>
              </a:schemeClr>
            </a:gs>
          </a:gsLst>
          <a:lin ang="5160000" scaled="0"/>
        </a:gradFill>
        <a:ln>
          <a:noFill/>
        </a:ln>
        <a:effectLst>
          <a:outerShdw blurRad="50800" dist="25400" dir="5400000" rotWithShape="0">
            <a:srgbClr val="000000">
              <a:alpha val="46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F116D0-C76D-4E10-B04A-7FC19746D284}">
      <dsp:nvSpPr>
        <dsp:cNvPr id="0" name=""/>
        <dsp:cNvSpPr/>
      </dsp:nvSpPr>
      <dsp:spPr>
        <a:xfrm>
          <a:off x="4293533" y="2221342"/>
          <a:ext cx="1173708" cy="1173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i="1" kern="1200">
              <a:effectLst/>
              <a:latin typeface="Britannic Bold" pitchFamily="34" charset="0"/>
              <a:ea typeface="+mn-ea"/>
              <a:cs typeface="Arial" pitchFamily="34" charset="0"/>
            </a:rPr>
            <a:t>Tecnología</a:t>
          </a:r>
          <a:endParaRPr lang="es-ES" sz="1800" i="1" kern="1200" dirty="0">
            <a:effectLst/>
            <a:latin typeface="Britannic Bold" pitchFamily="34" charset="0"/>
            <a:ea typeface="+mn-ea"/>
            <a:cs typeface="Arial" pitchFamily="34" charset="0"/>
          </a:endParaRPr>
        </a:p>
      </dsp:txBody>
      <dsp:txXfrm>
        <a:off x="4293533" y="2221342"/>
        <a:ext cx="1173708" cy="1173708"/>
      </dsp:txXfrm>
    </dsp:sp>
    <dsp:sp modelId="{C19CCF0E-24F5-47BE-BB9F-10E33ED23F10}">
      <dsp:nvSpPr>
        <dsp:cNvPr id="0" name=""/>
        <dsp:cNvSpPr/>
      </dsp:nvSpPr>
      <dsp:spPr>
        <a:xfrm>
          <a:off x="817119" y="447"/>
          <a:ext cx="4406923" cy="4406923"/>
        </a:xfrm>
        <a:prstGeom prst="circularArrow">
          <a:avLst>
            <a:gd name="adj1" fmla="val 5193"/>
            <a:gd name="adj2" fmla="val 335427"/>
            <a:gd name="adj3" fmla="val 4016749"/>
            <a:gd name="adj4" fmla="val 2251549"/>
            <a:gd name="adj5" fmla="val 6059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atMod val="130000"/>
              </a:schemeClr>
            </a:gs>
          </a:gsLst>
          <a:lin ang="5160000" scaled="0"/>
        </a:gradFill>
        <a:ln>
          <a:noFill/>
        </a:ln>
        <a:effectLst>
          <a:outerShdw blurRad="50800" dist="25400" dir="5400000" rotWithShape="0">
            <a:srgbClr val="000000">
              <a:alpha val="46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28F6C4-CFF5-477A-B963-152E2C0FD8EC}">
      <dsp:nvSpPr>
        <dsp:cNvPr id="0" name=""/>
        <dsp:cNvSpPr/>
      </dsp:nvSpPr>
      <dsp:spPr>
        <a:xfrm>
          <a:off x="2433726" y="3572571"/>
          <a:ext cx="1173708" cy="1173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i="1" kern="1200">
              <a:effectLst/>
              <a:latin typeface="Britannic Bold" pitchFamily="34" charset="0"/>
              <a:ea typeface="+mn-ea"/>
              <a:cs typeface="Arial" pitchFamily="34" charset="0"/>
            </a:rPr>
            <a:t>Apps Móviles</a:t>
          </a:r>
          <a:endParaRPr lang="es-ES" sz="1800" i="1" kern="1200" dirty="0">
            <a:effectLst/>
            <a:latin typeface="Britannic Bold" pitchFamily="34" charset="0"/>
            <a:ea typeface="+mn-ea"/>
            <a:cs typeface="Arial" pitchFamily="34" charset="0"/>
          </a:endParaRPr>
        </a:p>
      </dsp:txBody>
      <dsp:txXfrm>
        <a:off x="2433726" y="3572571"/>
        <a:ext cx="1173708" cy="1173708"/>
      </dsp:txXfrm>
    </dsp:sp>
    <dsp:sp modelId="{D17FAA1D-F63D-4862-91F7-57DE9A584B03}">
      <dsp:nvSpPr>
        <dsp:cNvPr id="0" name=""/>
        <dsp:cNvSpPr/>
      </dsp:nvSpPr>
      <dsp:spPr>
        <a:xfrm>
          <a:off x="817119" y="447"/>
          <a:ext cx="4406923" cy="4406923"/>
        </a:xfrm>
        <a:prstGeom prst="circularArrow">
          <a:avLst>
            <a:gd name="adj1" fmla="val 5193"/>
            <a:gd name="adj2" fmla="val 335427"/>
            <a:gd name="adj3" fmla="val 8213023"/>
            <a:gd name="adj4" fmla="val 6447824"/>
            <a:gd name="adj5" fmla="val 6059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atMod val="130000"/>
              </a:schemeClr>
            </a:gs>
          </a:gsLst>
          <a:lin ang="5160000" scaled="0"/>
        </a:gradFill>
        <a:ln>
          <a:noFill/>
        </a:ln>
        <a:effectLst>
          <a:outerShdw blurRad="50800" dist="25400" dir="5400000" rotWithShape="0">
            <a:srgbClr val="000000">
              <a:alpha val="46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FACBA5-7233-4D90-82E9-2E5DC0B64C6B}">
      <dsp:nvSpPr>
        <dsp:cNvPr id="0" name=""/>
        <dsp:cNvSpPr/>
      </dsp:nvSpPr>
      <dsp:spPr>
        <a:xfrm>
          <a:off x="352987" y="2221342"/>
          <a:ext cx="1615574" cy="1173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i="1" kern="1200" dirty="0" err="1">
              <a:effectLst/>
              <a:latin typeface="Britannic Bold" pitchFamily="34" charset="0"/>
              <a:ea typeface="+mn-ea"/>
              <a:cs typeface="Arial" pitchFamily="34" charset="0"/>
            </a:rPr>
            <a:t>TelePsicología</a:t>
          </a:r>
          <a:endParaRPr lang="es-ES" sz="1800" i="1" kern="1200" dirty="0">
            <a:effectLst/>
            <a:latin typeface="Britannic Bold" pitchFamily="34" charset="0"/>
            <a:ea typeface="+mn-ea"/>
            <a:cs typeface="Arial" pitchFamily="34" charset="0"/>
          </a:endParaRPr>
        </a:p>
      </dsp:txBody>
      <dsp:txXfrm>
        <a:off x="352987" y="2221342"/>
        <a:ext cx="1615574" cy="1173708"/>
      </dsp:txXfrm>
    </dsp:sp>
    <dsp:sp modelId="{292C9789-75B5-4CD4-A4B6-8F9E189D8BFD}">
      <dsp:nvSpPr>
        <dsp:cNvPr id="0" name=""/>
        <dsp:cNvSpPr/>
      </dsp:nvSpPr>
      <dsp:spPr>
        <a:xfrm>
          <a:off x="817119" y="447"/>
          <a:ext cx="4406923" cy="4406923"/>
        </a:xfrm>
        <a:prstGeom prst="circularArrow">
          <a:avLst>
            <a:gd name="adj1" fmla="val 5193"/>
            <a:gd name="adj2" fmla="val 335427"/>
            <a:gd name="adj3" fmla="val 12300068"/>
            <a:gd name="adj4" fmla="val 10769352"/>
            <a:gd name="adj5" fmla="val 6059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atMod val="130000"/>
              </a:schemeClr>
            </a:gs>
          </a:gsLst>
          <a:lin ang="5160000" scaled="0"/>
        </a:gradFill>
        <a:ln>
          <a:noFill/>
        </a:ln>
        <a:effectLst>
          <a:outerShdw blurRad="50800" dist="25400" dir="5400000" rotWithShape="0">
            <a:srgbClr val="000000">
              <a:alpha val="46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7A51E8-5AF7-4C8F-9EA7-3B5BC9748283}">
      <dsp:nvSpPr>
        <dsp:cNvPr id="0" name=""/>
        <dsp:cNvSpPr/>
      </dsp:nvSpPr>
      <dsp:spPr>
        <a:xfrm>
          <a:off x="1284303" y="35009"/>
          <a:ext cx="1173708" cy="1173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i="1" kern="1200" dirty="0">
              <a:effectLst/>
              <a:latin typeface="Britannic Bold" pitchFamily="34" charset="0"/>
              <a:ea typeface="Batang" pitchFamily="18" charset="-127"/>
              <a:cs typeface="Aharoni" pitchFamily="2" charset="-79"/>
            </a:rPr>
            <a:t>MoCA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i="1" kern="1200" dirty="0" err="1">
              <a:effectLst/>
              <a:latin typeface="Britannic Bold" pitchFamily="34" charset="0"/>
              <a:ea typeface="Batang" pitchFamily="18" charset="-127"/>
              <a:cs typeface="Aharoni" pitchFamily="2" charset="-79"/>
            </a:rPr>
            <a:t>Cognition</a:t>
          </a:r>
          <a:endParaRPr lang="es-ES" sz="1800" b="0" i="1" kern="1200" dirty="0">
            <a:effectLst/>
            <a:latin typeface="Britannic Bold" pitchFamily="34" charset="0"/>
            <a:ea typeface="Batang" pitchFamily="18" charset="-127"/>
            <a:cs typeface="Aharoni" pitchFamily="2" charset="-79"/>
          </a:endParaRPr>
        </a:p>
      </dsp:txBody>
      <dsp:txXfrm>
        <a:off x="1284303" y="35009"/>
        <a:ext cx="1173708" cy="1173708"/>
      </dsp:txXfrm>
    </dsp:sp>
    <dsp:sp modelId="{EF2A86C5-9566-4397-B434-9FA7B1C817DE}">
      <dsp:nvSpPr>
        <dsp:cNvPr id="0" name=""/>
        <dsp:cNvSpPr/>
      </dsp:nvSpPr>
      <dsp:spPr>
        <a:xfrm>
          <a:off x="817119" y="447"/>
          <a:ext cx="4406923" cy="4406923"/>
        </a:xfrm>
        <a:prstGeom prst="circularArrow">
          <a:avLst>
            <a:gd name="adj1" fmla="val 5193"/>
            <a:gd name="adj2" fmla="val 335427"/>
            <a:gd name="adj3" fmla="val 16867731"/>
            <a:gd name="adj4" fmla="val 15196841"/>
            <a:gd name="adj5" fmla="val 6059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atMod val="130000"/>
              </a:schemeClr>
            </a:gs>
          </a:gsLst>
          <a:lin ang="5160000" scaled="0"/>
        </a:gradFill>
        <a:ln>
          <a:noFill/>
        </a:ln>
        <a:effectLst>
          <a:outerShdw blurRad="50800" dist="25400" dir="5400000" rotWithShape="0">
            <a:srgbClr val="000000">
              <a:alpha val="46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E75B5-BAB1-4F26-A287-F1DF5681358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09A7B-BD5F-459D-AFCF-509340FCF6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09A7B-BD5F-459D-AFCF-509340FCF6E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18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09A7B-BD5F-459D-AFCF-509340FCF6E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95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09A7B-BD5F-459D-AFCF-509340FCF6E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60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09A7B-BD5F-459D-AFCF-509340FCF6E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65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09A7B-BD5F-459D-AFCF-509340FCF6E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49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42180C-C856-4107-B641-D5977F3E184D}" type="datetimeFigureOut">
              <a:rPr lang="es-ES" smtClean="0"/>
              <a:t>02/04/2024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983083-B414-4504-8B6D-6CB4DD37FAC0}" type="slidenum">
              <a:rPr lang="es-ES" smtClean="0"/>
              <a:t>‹Nº›</a:t>
            </a:fld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180C-C856-4107-B641-D5977F3E184D}" type="datetimeFigureOut">
              <a:rPr lang="es-ES" smtClean="0"/>
              <a:t>02/04/2024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3083-B414-4504-8B6D-6CB4DD37FAC0}" type="slidenum">
              <a:rPr lang="es-ES" smtClean="0"/>
              <a:t>‹Nº›</a:t>
            </a:fld>
            <a:endParaRPr lang="es-E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180C-C856-4107-B641-D5977F3E184D}" type="datetimeFigureOut">
              <a:rPr lang="es-ES" smtClean="0"/>
              <a:t>02/04/2024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3083-B414-4504-8B6D-6CB4DD37FAC0}" type="slidenum">
              <a:rPr lang="es-ES" smtClean="0"/>
              <a:t>‹Nº›</a:t>
            </a:fld>
            <a:endParaRPr lang="es-E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1" y="3594142"/>
            <a:ext cx="9147559" cy="3263858"/>
          </a:xfrm>
          <a:prstGeom prst="rect">
            <a:avLst/>
          </a:prstGeom>
          <a:gradFill flip="none" rotWithShape="1">
            <a:gsLst>
              <a:gs pos="8000">
                <a:srgbClr val="283869">
                  <a:shade val="30000"/>
                  <a:satMod val="115000"/>
                </a:srgbClr>
              </a:gs>
              <a:gs pos="50000">
                <a:schemeClr val="accent1">
                  <a:lumMod val="5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3000">
                  <a:schemeClr val="accent5">
                    <a:lumMod val="45000"/>
                    <a:lumOff val="55000"/>
                  </a:schemeClr>
                </a:gs>
                <a:gs pos="59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3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5124" y="217650"/>
            <a:ext cx="3352222" cy="32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19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8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180C-C856-4107-B641-D5977F3E184D}" type="datetimeFigureOut">
              <a:rPr lang="es-ES" smtClean="0"/>
              <a:t>02/04/2024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3083-B414-4504-8B6D-6CB4DD37FAC0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180C-C856-4107-B641-D5977F3E184D}" type="datetimeFigureOut">
              <a:rPr lang="es-ES" smtClean="0"/>
              <a:t>02/04/2024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3083-B414-4504-8B6D-6CB4DD37FAC0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180C-C856-4107-B641-D5977F3E184D}" type="datetimeFigureOut">
              <a:rPr lang="es-ES" smtClean="0"/>
              <a:t>02/04/2024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3083-B414-4504-8B6D-6CB4DD37FAC0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180C-C856-4107-B641-D5977F3E184D}" type="datetimeFigureOut">
              <a:rPr lang="es-ES" smtClean="0"/>
              <a:t>02/04/2024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3083-B414-4504-8B6D-6CB4DD37FAC0}" type="slidenum">
              <a:rPr lang="es-ES" smtClean="0"/>
              <a:t>‹Nº›</a:t>
            </a:fld>
            <a:endParaRPr lang="es-E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180C-C856-4107-B641-D5977F3E184D}" type="datetimeFigureOut">
              <a:rPr lang="es-ES" smtClean="0"/>
              <a:t>02/04/2024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3083-B414-4504-8B6D-6CB4DD37FAC0}" type="slidenum">
              <a:rPr lang="es-ES" smtClean="0"/>
              <a:t>‹Nº›</a:t>
            </a:fld>
            <a:endParaRPr lang="es-E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180C-C856-4107-B641-D5977F3E184D}" type="datetimeFigureOut">
              <a:rPr lang="es-ES" smtClean="0"/>
              <a:t>02/04/2024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3083-B414-4504-8B6D-6CB4DD37FAC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180C-C856-4107-B641-D5977F3E184D}" type="datetimeFigureOut">
              <a:rPr lang="es-ES" smtClean="0"/>
              <a:t>02/04/2024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3083-B414-4504-8B6D-6CB4DD37FAC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180C-C856-4107-B641-D5977F3E184D}" type="datetimeFigureOut">
              <a:rPr lang="es-ES" smtClean="0"/>
              <a:t>02/04/2024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3083-B414-4504-8B6D-6CB4DD37FAC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D42180C-C856-4107-B641-D5977F3E184D}" type="datetimeFigureOut">
              <a:rPr lang="es-ES" smtClean="0"/>
              <a:t>02/04/2024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0983083-B414-4504-8B6D-6CB4DD37FAC0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18.xml"/><Relationship Id="rId18" Type="http://schemas.openxmlformats.org/officeDocument/2006/relationships/image" Target="../media/image25.png"/><Relationship Id="rId3" Type="http://schemas.openxmlformats.org/officeDocument/2006/relationships/slide" Target="slide13.xml"/><Relationship Id="rId7" Type="http://schemas.openxmlformats.org/officeDocument/2006/relationships/slide" Target="slide15.xml"/><Relationship Id="rId12" Type="http://schemas.openxmlformats.org/officeDocument/2006/relationships/image" Target="../media/image22.png"/><Relationship Id="rId17" Type="http://schemas.openxmlformats.org/officeDocument/2006/relationships/slide" Target="slide20.xml"/><Relationship Id="rId2" Type="http://schemas.openxmlformats.org/officeDocument/2006/relationships/image" Target="../media/image13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slide" Target="slide17.xml"/><Relationship Id="rId5" Type="http://schemas.openxmlformats.org/officeDocument/2006/relationships/slide" Target="slide14.xml"/><Relationship Id="rId15" Type="http://schemas.openxmlformats.org/officeDocument/2006/relationships/slide" Target="slide19.xm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slide" Target="slide16.xml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23.png"/><Relationship Id="rId3" Type="http://schemas.openxmlformats.org/officeDocument/2006/relationships/slide" Target="slide13.xml"/><Relationship Id="rId7" Type="http://schemas.openxmlformats.org/officeDocument/2006/relationships/image" Target="../media/image20.png"/><Relationship Id="rId12" Type="http://schemas.openxmlformats.org/officeDocument/2006/relationships/slide" Target="slide18.xml"/><Relationship Id="rId17" Type="http://schemas.openxmlformats.org/officeDocument/2006/relationships/image" Target="../media/image25.png"/><Relationship Id="rId2" Type="http://schemas.openxmlformats.org/officeDocument/2006/relationships/image" Target="../media/image13.png"/><Relationship Id="rId16" Type="http://schemas.openxmlformats.org/officeDocument/2006/relationships/slide" Target="slide2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openxmlformats.org/officeDocument/2006/relationships/slide" Target="slide17.xml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slide" Target="slide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23.png"/><Relationship Id="rId3" Type="http://schemas.openxmlformats.org/officeDocument/2006/relationships/slide" Target="slide13.xml"/><Relationship Id="rId7" Type="http://schemas.openxmlformats.org/officeDocument/2006/relationships/image" Target="../media/image20.png"/><Relationship Id="rId12" Type="http://schemas.openxmlformats.org/officeDocument/2006/relationships/slide" Target="slide18.xml"/><Relationship Id="rId17" Type="http://schemas.openxmlformats.org/officeDocument/2006/relationships/image" Target="../media/image25.png"/><Relationship Id="rId2" Type="http://schemas.openxmlformats.org/officeDocument/2006/relationships/image" Target="../media/image13.png"/><Relationship Id="rId16" Type="http://schemas.openxmlformats.org/officeDocument/2006/relationships/slide" Target="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slide" Target="slide14.xml"/><Relationship Id="rId15" Type="http://schemas.openxmlformats.org/officeDocument/2006/relationships/image" Target="../media/image24.png"/><Relationship Id="rId10" Type="http://schemas.openxmlformats.org/officeDocument/2006/relationships/slide" Target="slide17.xml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slide" Target="slide1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8.png"/><Relationship Id="rId3" Type="http://schemas.openxmlformats.org/officeDocument/2006/relationships/slide" Target="slide13.xml"/><Relationship Id="rId7" Type="http://schemas.openxmlformats.org/officeDocument/2006/relationships/slide" Target="slide18.xml"/><Relationship Id="rId12" Type="http://schemas.openxmlformats.org/officeDocument/2006/relationships/image" Target="../media/image25.png"/><Relationship Id="rId17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slide" Target="slide20.xml"/><Relationship Id="rId5" Type="http://schemas.openxmlformats.org/officeDocument/2006/relationships/slide" Target="slide17.xml"/><Relationship Id="rId1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slide" Target="slide19.xml"/><Relationship Id="rId14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14.xml"/><Relationship Id="rId18" Type="http://schemas.openxmlformats.org/officeDocument/2006/relationships/image" Target="../media/image21.png"/><Relationship Id="rId3" Type="http://schemas.openxmlformats.org/officeDocument/2006/relationships/slide" Target="slide13.xml"/><Relationship Id="rId7" Type="http://schemas.microsoft.com/office/2007/relationships/hdphoto" Target="../media/hdphoto2.wdp"/><Relationship Id="rId12" Type="http://schemas.openxmlformats.org/officeDocument/2006/relationships/image" Target="../media/image18.png"/><Relationship Id="rId17" Type="http://schemas.openxmlformats.org/officeDocument/2006/relationships/slide" Target="slide16.xml"/><Relationship Id="rId2" Type="http://schemas.openxmlformats.org/officeDocument/2006/relationships/image" Target="../media/image1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5.png"/><Relationship Id="rId5" Type="http://schemas.openxmlformats.org/officeDocument/2006/relationships/slide" Target="slide18.xml"/><Relationship Id="rId15" Type="http://schemas.openxmlformats.org/officeDocument/2006/relationships/slide" Target="slide15.xml"/><Relationship Id="rId10" Type="http://schemas.openxmlformats.org/officeDocument/2006/relationships/slide" Target="slide20.xml"/><Relationship Id="rId4" Type="http://schemas.openxmlformats.org/officeDocument/2006/relationships/image" Target="../media/image22.png"/><Relationship Id="rId9" Type="http://schemas.openxmlformats.org/officeDocument/2006/relationships/image" Target="../media/image24.png"/><Relationship Id="rId1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9.png"/><Relationship Id="rId3" Type="http://schemas.openxmlformats.org/officeDocument/2006/relationships/slide" Target="slide17.xml"/><Relationship Id="rId7" Type="http://schemas.openxmlformats.org/officeDocument/2006/relationships/slide" Target="slide19.xml"/><Relationship Id="rId12" Type="http://schemas.openxmlformats.org/officeDocument/2006/relationships/slide" Target="slide14.xml"/><Relationship Id="rId17" Type="http://schemas.openxmlformats.org/officeDocument/2006/relationships/image" Target="../media/image21.png"/><Relationship Id="rId2" Type="http://schemas.openxmlformats.org/officeDocument/2006/relationships/image" Target="../media/image13.png"/><Relationship Id="rId16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8.png"/><Relationship Id="rId5" Type="http://schemas.openxmlformats.org/officeDocument/2006/relationships/slide" Target="slide13.xml"/><Relationship Id="rId1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slide" Target="slide20.xml"/><Relationship Id="rId14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18.png"/><Relationship Id="rId12" Type="http://schemas.openxmlformats.org/officeDocument/2006/relationships/slide" Target="slide16.xml"/><Relationship Id="rId17" Type="http://schemas.openxmlformats.org/officeDocument/2006/relationships/image" Target="../media/image23.png"/><Relationship Id="rId2" Type="http://schemas.openxmlformats.org/officeDocument/2006/relationships/slide" Target="slide13.xml"/><Relationship Id="rId16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0.png"/><Relationship Id="rId5" Type="http://schemas.openxmlformats.org/officeDocument/2006/relationships/slide" Target="slide20.xml"/><Relationship Id="rId15" Type="http://schemas.openxmlformats.org/officeDocument/2006/relationships/image" Target="../media/image22.png"/><Relationship Id="rId10" Type="http://schemas.openxmlformats.org/officeDocument/2006/relationships/slide" Target="slide15.xml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slide" Target="sl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12" Type="http://schemas.openxmlformats.org/officeDocument/2006/relationships/slide" Target="slide17.xml"/><Relationship Id="rId17" Type="http://schemas.openxmlformats.org/officeDocument/2006/relationships/image" Target="../media/image24.png"/><Relationship Id="rId2" Type="http://schemas.openxmlformats.org/officeDocument/2006/relationships/slide" Target="slide13.xml"/><Relationship Id="rId16" Type="http://schemas.openxmlformats.org/officeDocument/2006/relationships/slide" Target="slide1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slide" Target="slide16.xml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14" Type="http://schemas.openxmlformats.org/officeDocument/2006/relationships/slide" Target="slide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0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image" Target="../media/image39.png"/><Relationship Id="rId3" Type="http://schemas.microsoft.com/office/2007/relationships/hdphoto" Target="../media/hdphoto3.wdp"/><Relationship Id="rId7" Type="http://schemas.openxmlformats.org/officeDocument/2006/relationships/image" Target="../media/image36.png"/><Relationship Id="rId12" Type="http://schemas.openxmlformats.org/officeDocument/2006/relationships/slide" Target="slide44.xml"/><Relationship Id="rId17" Type="http://schemas.openxmlformats.org/officeDocument/2006/relationships/image" Target="../media/image41.png"/><Relationship Id="rId2" Type="http://schemas.openxmlformats.org/officeDocument/2006/relationships/image" Target="../media/image35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7.xml"/><Relationship Id="rId6" Type="http://schemas.openxmlformats.org/officeDocument/2006/relationships/slide" Target="slide43.xml"/><Relationship Id="rId11" Type="http://schemas.openxmlformats.org/officeDocument/2006/relationships/image" Target="../media/image38.png"/><Relationship Id="rId5" Type="http://schemas.openxmlformats.org/officeDocument/2006/relationships/slide" Target="slide48.xml"/><Relationship Id="rId15" Type="http://schemas.openxmlformats.org/officeDocument/2006/relationships/image" Target="../media/image40.png"/><Relationship Id="rId10" Type="http://schemas.openxmlformats.org/officeDocument/2006/relationships/slide" Target="slide45.xml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slide" Target="slide46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slide" Target="slide46.xml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slide" Target="slide46.xml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9.png"/><Relationship Id="rId4" Type="http://schemas.openxmlformats.org/officeDocument/2006/relationships/slide" Target="slide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6.xml"/><Relationship Id="rId5" Type="http://schemas.openxmlformats.org/officeDocument/2006/relationships/image" Target="../media/image13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4.emf"/><Relationship Id="rId5" Type="http://schemas.openxmlformats.org/officeDocument/2006/relationships/package" Target="../embeddings/Microsoft_Word_Document.docx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rtalwebunim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282" y="2276872"/>
            <a:ext cx="6425077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92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4BBF23E-91C0-F6CA-E205-724CD7AA7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7123" y="267999"/>
            <a:ext cx="703225" cy="71272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23528" y="1340768"/>
            <a:ext cx="8396851" cy="2345322"/>
          </a:xfrm>
          <a:prstGeom prst="rect">
            <a:avLst/>
          </a:prstGeom>
          <a:solidFill>
            <a:srgbClr val="1B63C3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Seleccionar el instrumento psicométrico estandarizado a emplear para el diseño de la Aplicación Móvil para la evaluación de Deterioro Cognitivo en el proceso de selección de </a:t>
            </a: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</a:t>
            </a:r>
            <a:r>
              <a:rPr lang="es-E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rsonal Administrativo, Servicio </a:t>
            </a: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G</a:t>
            </a:r>
            <a:r>
              <a:rPr lang="es-E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eneral y Prevención y Control </a:t>
            </a: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la Dirección de Evaluación y Apoyo Psicológico de la UNIMAR.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I OBJETIVOS DE LA INVESTIGACIÓN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5D7D399-53CC-8211-4309-B9A52DBB6EF5}"/>
              </a:ext>
            </a:extLst>
          </p:cNvPr>
          <p:cNvSpPr txBox="1"/>
          <p:nvPr/>
        </p:nvSpPr>
        <p:spPr>
          <a:xfrm>
            <a:off x="971600" y="688340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2. Objetivo Específico</a:t>
            </a:r>
            <a:endParaRPr lang="es-VE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7" name="Picture 4" descr="8 requisitos que las empresas piden a los programadores - WeRemote">
            <a:extLst>
              <a:ext uri="{FF2B5EF4-FFF2-40B4-BE49-F238E27FC236}">
                <a16:creationId xmlns:a16="http://schemas.microsoft.com/office/drawing/2014/main" id="{640B0F59-0E13-A492-3E40-F0C5A9DC9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053070"/>
            <a:ext cx="2520280" cy="16801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E1C9D446-FA71-72F1-7C79-5B4E351333E2}"/>
              </a:ext>
            </a:extLst>
          </p:cNvPr>
          <p:cNvSpPr/>
          <p:nvPr/>
        </p:nvSpPr>
        <p:spPr>
          <a:xfrm>
            <a:off x="8792387" y="4660486"/>
            <a:ext cx="703225" cy="640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7436009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8 requisitos que las empresas piden a los programadores - WeRemote">
            <a:extLst>
              <a:ext uri="{FF2B5EF4-FFF2-40B4-BE49-F238E27FC236}">
                <a16:creationId xmlns:a16="http://schemas.microsoft.com/office/drawing/2014/main" id="{145D5322-A4E5-7250-3F34-B6935ABFB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789040"/>
            <a:ext cx="2160239" cy="14401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CuadroTexto 3"/>
          <p:cNvSpPr txBox="1"/>
          <p:nvPr/>
        </p:nvSpPr>
        <p:spPr>
          <a:xfrm>
            <a:off x="323528" y="1484784"/>
            <a:ext cx="8497014" cy="1938992"/>
          </a:xfrm>
          <a:prstGeom prst="rect">
            <a:avLst/>
          </a:prstGeom>
          <a:solidFill>
            <a:srgbClr val="1B63C3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Determinar los requerimientos técnicos y de funcionalidad que amerita la Aplicación Móvil para la evaluación de Deterioro Cognitivo en el proceso de selección de </a:t>
            </a: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</a:t>
            </a: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rsonal Administrativo, Servicio General y Prevención y Control </a:t>
            </a: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la Dirección de Evaluación y Apoyo Psicológico de la UNIMAR.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I OBJETIVOS DE LA INVESTIGACIÓN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81FC621-11EB-E611-0320-A26358631F63}"/>
              </a:ext>
            </a:extLst>
          </p:cNvPr>
          <p:cNvSpPr txBox="1"/>
          <p:nvPr/>
        </p:nvSpPr>
        <p:spPr>
          <a:xfrm>
            <a:off x="971600" y="688340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3. Objetivo Específico</a:t>
            </a:r>
            <a:endParaRPr lang="es-VE" sz="3200" b="1" dirty="0"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63C449D-F2AE-2AE9-F1CB-8308FD861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47" y="309680"/>
            <a:ext cx="703295" cy="7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38733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626" y="2495114"/>
            <a:ext cx="2841058" cy="15917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1216" y="4285731"/>
            <a:ext cx="2760468" cy="1835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9 Cheurón"/>
          <p:cNvSpPr/>
          <p:nvPr/>
        </p:nvSpPr>
        <p:spPr>
          <a:xfrm>
            <a:off x="6082064" y="2455435"/>
            <a:ext cx="360040" cy="1237466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1" name="10 Cheurón"/>
          <p:cNvSpPr/>
          <p:nvPr/>
        </p:nvSpPr>
        <p:spPr>
          <a:xfrm>
            <a:off x="6112649" y="4309110"/>
            <a:ext cx="360040" cy="1237466"/>
          </a:xfrm>
          <a:prstGeom prst="chevr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277F2E8-98E3-7E07-F381-02427E181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5185620"/>
            <a:ext cx="703295" cy="7128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23528" y="419018"/>
            <a:ext cx="8820302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B63C3"/>
              </a:gs>
              <a:gs pos="83000">
                <a:srgbClr val="1B63C3"/>
              </a:gs>
              <a:gs pos="100000">
                <a:srgbClr val="1B63C3"/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Sistema Operativo Android – Gómez, A (2014)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34233" y="923074"/>
            <a:ext cx="8809767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B63C3"/>
              </a:gs>
              <a:gs pos="83000">
                <a:srgbClr val="1B63C3"/>
              </a:gs>
              <a:gs pos="100000">
                <a:srgbClr val="1B63C3"/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Aplicaciones Móviles – Florido, L (2014)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334233" y="1377725"/>
            <a:ext cx="8809767" cy="6463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B63C3"/>
              </a:gs>
              <a:gs pos="83000">
                <a:srgbClr val="1B63C3"/>
              </a:gs>
              <a:gs pos="100000">
                <a:srgbClr val="1B63C3"/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Plataforma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Android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62" y="564125"/>
            <a:ext cx="2949122" cy="1627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8 Cheurón"/>
          <p:cNvSpPr/>
          <p:nvPr/>
        </p:nvSpPr>
        <p:spPr>
          <a:xfrm>
            <a:off x="6082064" y="603684"/>
            <a:ext cx="360040" cy="1237466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0" y="6194269"/>
            <a:ext cx="7884368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II BASES TEÓRICAS</a:t>
            </a:r>
            <a:endParaRPr kumimoji="0" lang="es-E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89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48148E-6 L -0.5283 0.3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24" y="1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83 0.34491 L -1.94444E-6 -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06" y="-1680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11111E-6 L -0.5342 0.0657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19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42 0.06574 L 7.89299E-17 3.7037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71" y="-33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-0.53855 -0.213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27" y="-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:a16="http://schemas.microsoft.com/office/drawing/2014/main" id="{47509E60-915E-795C-282F-E31652997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47" y="313775"/>
            <a:ext cx="703225" cy="712729"/>
          </a:xfrm>
          <a:prstGeom prst="rect">
            <a:avLst/>
          </a:prstGeom>
        </p:spPr>
      </p:pic>
      <p:sp>
        <p:nvSpPr>
          <p:cNvPr id="41" name="Rectángulo 40"/>
          <p:cNvSpPr/>
          <p:nvPr/>
        </p:nvSpPr>
        <p:spPr>
          <a:xfrm>
            <a:off x="1737034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2857797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4063868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5184915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6345089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cxnSp>
        <p:nvCxnSpPr>
          <p:cNvPr id="4" name="Conector recto de flecha 3"/>
          <p:cNvCxnSpPr>
            <a:stCxn id="41" idx="1"/>
          </p:cNvCxnSpPr>
          <p:nvPr/>
        </p:nvCxnSpPr>
        <p:spPr>
          <a:xfrm flipV="1">
            <a:off x="1737034" y="3284984"/>
            <a:ext cx="7011430" cy="298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Conector recto de flecha 47"/>
          <p:cNvCxnSpPr/>
          <p:nvPr/>
        </p:nvCxnSpPr>
        <p:spPr>
          <a:xfrm>
            <a:off x="1737034" y="5301208"/>
            <a:ext cx="698385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450689" y="1366253"/>
            <a:ext cx="8693311" cy="9233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Línea de Investigación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Desarrollo del Software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1" name="Imagen 30">
            <a:hlinkClick r:id="rId3" action="ppaction://hlinksldjump"/>
            <a:extLst>
              <a:ext uri="{FF2B5EF4-FFF2-40B4-BE49-F238E27FC236}">
                <a16:creationId xmlns:a16="http://schemas.microsoft.com/office/drawing/2014/main" id="{369F212D-C04A-8F25-753C-F56BCFDCA0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3482"/>
            <a:ext cx="1166102" cy="1166102"/>
          </a:xfrm>
          <a:prstGeom prst="rect">
            <a:avLst/>
          </a:prstGeom>
        </p:spPr>
      </p:pic>
      <p:pic>
        <p:nvPicPr>
          <p:cNvPr id="32" name="Imagen 31">
            <a:hlinkClick r:id="rId5" action="ppaction://hlinksldjump"/>
            <a:extLst>
              <a:ext uri="{FF2B5EF4-FFF2-40B4-BE49-F238E27FC236}">
                <a16:creationId xmlns:a16="http://schemas.microsoft.com/office/drawing/2014/main" id="{C3170190-CC9E-B759-75B5-7E245DCD9E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69227"/>
            <a:ext cx="1008112" cy="1008112"/>
          </a:xfrm>
          <a:prstGeom prst="rect">
            <a:avLst/>
          </a:prstGeom>
        </p:spPr>
      </p:pic>
      <p:pic>
        <p:nvPicPr>
          <p:cNvPr id="33" name="Picture 2" descr="Investigación natural - Iconos gratis de naturaleza">
            <a:hlinkClick r:id="rId7" action="ppaction://hlinksldjump"/>
            <a:extLst>
              <a:ext uri="{FF2B5EF4-FFF2-40B4-BE49-F238E27FC236}">
                <a16:creationId xmlns:a16="http://schemas.microsoft.com/office/drawing/2014/main" id="{3FCB1833-F068-1CAA-3736-58845D61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81" y="45485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Investigación - Iconos gratis de educación">
            <a:hlinkClick r:id="rId9" action="ppaction://hlinksldjump"/>
            <a:extLst>
              <a:ext uri="{FF2B5EF4-FFF2-40B4-BE49-F238E27FC236}">
                <a16:creationId xmlns:a16="http://schemas.microsoft.com/office/drawing/2014/main" id="{49863747-37C1-63B3-15C3-44F339364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04048" y="42712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Investigación - Iconos gratis de arte y diseño">
            <a:hlinkClick r:id="rId11" action="ppaction://hlinksldjump"/>
            <a:extLst>
              <a:ext uri="{FF2B5EF4-FFF2-40B4-BE49-F238E27FC236}">
                <a16:creationId xmlns:a16="http://schemas.microsoft.com/office/drawing/2014/main" id="{E2CD4A5E-7E04-9A2D-5DF3-54A5F9D2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168" y="40466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Análisis - Iconos gratis de seo y web">
            <a:hlinkClick r:id="rId13" action="ppaction://hlinksldjump"/>
            <a:extLst>
              <a:ext uri="{FF2B5EF4-FFF2-40B4-BE49-F238E27FC236}">
                <a16:creationId xmlns:a16="http://schemas.microsoft.com/office/drawing/2014/main" id="{EDF14060-0796-E673-A59A-BCA73F824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945" y="404664"/>
            <a:ext cx="1089367" cy="108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Análisis de los datos - Iconos gratis de seo y web">
            <a:hlinkClick r:id="rId15" action="ppaction://hlinksldjump"/>
            <a:extLst>
              <a:ext uri="{FF2B5EF4-FFF2-40B4-BE49-F238E27FC236}">
                <a16:creationId xmlns:a16="http://schemas.microsoft.com/office/drawing/2014/main" id="{C455E0E9-35EC-A195-AFBA-2DC19B550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02" y="2276872"/>
            <a:ext cx="1049255" cy="10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Imagen 45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099" y="3997070"/>
            <a:ext cx="1249788" cy="1207113"/>
          </a:xfrm>
          <a:prstGeom prst="rect">
            <a:avLst/>
          </a:prstGeom>
        </p:spPr>
      </p:pic>
      <p:sp>
        <p:nvSpPr>
          <p:cNvPr id="20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III ASPECTOS METODOLÓGICOS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36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:a16="http://schemas.microsoft.com/office/drawing/2014/main" id="{47509E60-915E-795C-282F-E31652997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47" y="313775"/>
            <a:ext cx="703225" cy="71272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50689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2857797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4063868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5184915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6345089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cxnSp>
        <p:nvCxnSpPr>
          <p:cNvPr id="4" name="Conector recto de flecha 3"/>
          <p:cNvCxnSpPr>
            <a:stCxn id="2" idx="1"/>
          </p:cNvCxnSpPr>
          <p:nvPr/>
        </p:nvCxnSpPr>
        <p:spPr>
          <a:xfrm flipV="1">
            <a:off x="450689" y="3284984"/>
            <a:ext cx="8297775" cy="298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Conector recto de flecha 47"/>
          <p:cNvCxnSpPr/>
          <p:nvPr/>
        </p:nvCxnSpPr>
        <p:spPr>
          <a:xfrm flipV="1">
            <a:off x="423112" y="5301208"/>
            <a:ext cx="8297775" cy="298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450689" y="1366253"/>
            <a:ext cx="8693311" cy="9233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Área Temática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Ingeniería del Software orientada a la Web</a:t>
            </a:r>
          </a:p>
        </p:txBody>
      </p:sp>
      <p:pic>
        <p:nvPicPr>
          <p:cNvPr id="24" name="Imagen 23">
            <a:hlinkClick r:id="rId3" action="ppaction://hlinksldjump"/>
            <a:extLst>
              <a:ext uri="{FF2B5EF4-FFF2-40B4-BE49-F238E27FC236}">
                <a16:creationId xmlns:a16="http://schemas.microsoft.com/office/drawing/2014/main" id="{369F212D-C04A-8F25-753C-F56BCFDCA0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3482"/>
            <a:ext cx="1166102" cy="1166102"/>
          </a:xfrm>
          <a:prstGeom prst="rect">
            <a:avLst/>
          </a:prstGeom>
        </p:spPr>
      </p:pic>
      <p:pic>
        <p:nvPicPr>
          <p:cNvPr id="30" name="Imagen 29">
            <a:hlinkClick r:id="rId3" action="ppaction://hlinksldjump"/>
            <a:extLst>
              <a:ext uri="{FF2B5EF4-FFF2-40B4-BE49-F238E27FC236}">
                <a16:creationId xmlns:a16="http://schemas.microsoft.com/office/drawing/2014/main" id="{C3170190-CC9E-B759-75B5-7E245DCD9E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69227"/>
            <a:ext cx="1008112" cy="1008112"/>
          </a:xfrm>
          <a:prstGeom prst="rect">
            <a:avLst/>
          </a:prstGeom>
        </p:spPr>
      </p:pic>
      <p:pic>
        <p:nvPicPr>
          <p:cNvPr id="31" name="Picture 2" descr="Investigación natural - Iconos gratis de naturaleza">
            <a:hlinkClick r:id="rId6" action="ppaction://hlinksldjump"/>
            <a:extLst>
              <a:ext uri="{FF2B5EF4-FFF2-40B4-BE49-F238E27FC236}">
                <a16:creationId xmlns:a16="http://schemas.microsoft.com/office/drawing/2014/main" id="{3FCB1833-F068-1CAA-3736-58845D61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81" y="45485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nvestigación - Iconos gratis de educación">
            <a:hlinkClick r:id="rId8" action="ppaction://hlinksldjump"/>
            <a:extLst>
              <a:ext uri="{FF2B5EF4-FFF2-40B4-BE49-F238E27FC236}">
                <a16:creationId xmlns:a16="http://schemas.microsoft.com/office/drawing/2014/main" id="{49863747-37C1-63B3-15C3-44F339364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04048" y="42712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Investigación - Iconos gratis de arte y diseño">
            <a:hlinkClick r:id="rId10" action="ppaction://hlinksldjump"/>
            <a:extLst>
              <a:ext uri="{FF2B5EF4-FFF2-40B4-BE49-F238E27FC236}">
                <a16:creationId xmlns:a16="http://schemas.microsoft.com/office/drawing/2014/main" id="{E2CD4A5E-7E04-9A2D-5DF3-54A5F9D2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168" y="40466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Análisis - Iconos gratis de seo y web">
            <a:hlinkClick r:id="rId12" action="ppaction://hlinksldjump"/>
            <a:extLst>
              <a:ext uri="{FF2B5EF4-FFF2-40B4-BE49-F238E27FC236}">
                <a16:creationId xmlns:a16="http://schemas.microsoft.com/office/drawing/2014/main" id="{EDF14060-0796-E673-A59A-BCA73F824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945" y="404664"/>
            <a:ext cx="1089367" cy="108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Análisis de los datos - Iconos gratis de seo y web">
            <a:hlinkClick r:id="rId14" action="ppaction://hlinksldjump"/>
            <a:extLst>
              <a:ext uri="{FF2B5EF4-FFF2-40B4-BE49-F238E27FC236}">
                <a16:creationId xmlns:a16="http://schemas.microsoft.com/office/drawing/2014/main" id="{C455E0E9-35EC-A195-AFBA-2DC19B550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02" y="2276872"/>
            <a:ext cx="1049255" cy="10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n 36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099" y="3997070"/>
            <a:ext cx="1249788" cy="1207113"/>
          </a:xfrm>
          <a:prstGeom prst="rect">
            <a:avLst/>
          </a:prstGeom>
        </p:spPr>
      </p:pic>
      <p:sp>
        <p:nvSpPr>
          <p:cNvPr id="20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III ASPECTOS METODOLÓGICOS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84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:a16="http://schemas.microsoft.com/office/drawing/2014/main" id="{47509E60-915E-795C-282F-E31652997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47" y="313775"/>
            <a:ext cx="703225" cy="71272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50689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1737034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4063868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5184915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6345089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cxnSp>
        <p:nvCxnSpPr>
          <p:cNvPr id="4" name="Conector recto de flecha 3"/>
          <p:cNvCxnSpPr>
            <a:stCxn id="2" idx="1"/>
          </p:cNvCxnSpPr>
          <p:nvPr/>
        </p:nvCxnSpPr>
        <p:spPr>
          <a:xfrm flipV="1">
            <a:off x="450689" y="3284984"/>
            <a:ext cx="8297775" cy="298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Conector recto de flecha 47"/>
          <p:cNvCxnSpPr/>
          <p:nvPr/>
        </p:nvCxnSpPr>
        <p:spPr>
          <a:xfrm flipV="1">
            <a:off x="423112" y="5301208"/>
            <a:ext cx="8297775" cy="298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450689" y="1366253"/>
            <a:ext cx="8693311" cy="9233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Naturaleza de la investigación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Investigación cuantitativa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4" name="Imagen 23">
            <a:hlinkClick r:id="rId3" action="ppaction://hlinksldjump"/>
            <a:extLst>
              <a:ext uri="{FF2B5EF4-FFF2-40B4-BE49-F238E27FC236}">
                <a16:creationId xmlns:a16="http://schemas.microsoft.com/office/drawing/2014/main" id="{369F212D-C04A-8F25-753C-F56BCFDCA0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3482"/>
            <a:ext cx="1166102" cy="1166102"/>
          </a:xfrm>
          <a:prstGeom prst="rect">
            <a:avLst/>
          </a:prstGeom>
        </p:spPr>
      </p:pic>
      <p:pic>
        <p:nvPicPr>
          <p:cNvPr id="30" name="Imagen 29">
            <a:hlinkClick r:id="rId5" action="ppaction://hlinksldjump"/>
            <a:extLst>
              <a:ext uri="{FF2B5EF4-FFF2-40B4-BE49-F238E27FC236}">
                <a16:creationId xmlns:a16="http://schemas.microsoft.com/office/drawing/2014/main" id="{C3170190-CC9E-B759-75B5-7E245DCD9E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69227"/>
            <a:ext cx="1008112" cy="1008112"/>
          </a:xfrm>
          <a:prstGeom prst="rect">
            <a:avLst/>
          </a:prstGeom>
        </p:spPr>
      </p:pic>
      <p:pic>
        <p:nvPicPr>
          <p:cNvPr id="31" name="Picture 2" descr="Investigación natural - Iconos gratis de naturaleza">
            <a:hlinkClick r:id="rId3" action="ppaction://hlinksldjump"/>
            <a:extLst>
              <a:ext uri="{FF2B5EF4-FFF2-40B4-BE49-F238E27FC236}">
                <a16:creationId xmlns:a16="http://schemas.microsoft.com/office/drawing/2014/main" id="{3FCB1833-F068-1CAA-3736-58845D61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81" y="45485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nvestigación - Iconos gratis de educación">
            <a:hlinkClick r:id="rId8" action="ppaction://hlinksldjump"/>
            <a:extLst>
              <a:ext uri="{FF2B5EF4-FFF2-40B4-BE49-F238E27FC236}">
                <a16:creationId xmlns:a16="http://schemas.microsoft.com/office/drawing/2014/main" id="{49863747-37C1-63B3-15C3-44F339364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04048" y="42712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Investigación - Iconos gratis de arte y diseño">
            <a:hlinkClick r:id="rId10" action="ppaction://hlinksldjump"/>
            <a:extLst>
              <a:ext uri="{FF2B5EF4-FFF2-40B4-BE49-F238E27FC236}">
                <a16:creationId xmlns:a16="http://schemas.microsoft.com/office/drawing/2014/main" id="{E2CD4A5E-7E04-9A2D-5DF3-54A5F9D2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168" y="40466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Análisis - Iconos gratis de seo y web">
            <a:hlinkClick r:id="rId12" action="ppaction://hlinksldjump"/>
            <a:extLst>
              <a:ext uri="{FF2B5EF4-FFF2-40B4-BE49-F238E27FC236}">
                <a16:creationId xmlns:a16="http://schemas.microsoft.com/office/drawing/2014/main" id="{EDF14060-0796-E673-A59A-BCA73F824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945" y="404664"/>
            <a:ext cx="1089367" cy="108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Análisis de los datos - Iconos gratis de seo y web">
            <a:hlinkClick r:id="rId14" action="ppaction://hlinksldjump"/>
            <a:extLst>
              <a:ext uri="{FF2B5EF4-FFF2-40B4-BE49-F238E27FC236}">
                <a16:creationId xmlns:a16="http://schemas.microsoft.com/office/drawing/2014/main" id="{C455E0E9-35EC-A195-AFBA-2DC19B550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02" y="2276872"/>
            <a:ext cx="1049255" cy="10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n 36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099" y="3997070"/>
            <a:ext cx="1249788" cy="1207113"/>
          </a:xfrm>
          <a:prstGeom prst="rect">
            <a:avLst/>
          </a:prstGeom>
        </p:spPr>
      </p:pic>
      <p:sp>
        <p:nvSpPr>
          <p:cNvPr id="20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III ASPECTOS METODOLÓGICOS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77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:a16="http://schemas.microsoft.com/office/drawing/2014/main" id="{47509E60-915E-795C-282F-E31652997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47" y="313775"/>
            <a:ext cx="703225" cy="71272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50689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1737034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2857797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5184915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6345089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cxnSp>
        <p:nvCxnSpPr>
          <p:cNvPr id="4" name="Conector recto de flecha 3"/>
          <p:cNvCxnSpPr>
            <a:stCxn id="2" idx="1"/>
          </p:cNvCxnSpPr>
          <p:nvPr/>
        </p:nvCxnSpPr>
        <p:spPr>
          <a:xfrm flipV="1">
            <a:off x="450689" y="3284984"/>
            <a:ext cx="8297775" cy="298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Conector recto de flecha 47"/>
          <p:cNvCxnSpPr/>
          <p:nvPr/>
        </p:nvCxnSpPr>
        <p:spPr>
          <a:xfrm flipV="1">
            <a:off x="423112" y="5301208"/>
            <a:ext cx="8297775" cy="298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450689" y="1366253"/>
            <a:ext cx="8693311" cy="8802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Tipo de investigación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Modalidad de campo y documental</a:t>
            </a:r>
          </a:p>
        </p:txBody>
      </p:sp>
      <p:pic>
        <p:nvPicPr>
          <p:cNvPr id="32" name="Picture 4" descr="Investigación - Iconos gratis de educación">
            <a:hlinkClick r:id="rId3" action="ppaction://hlinksldjump"/>
            <a:extLst>
              <a:ext uri="{FF2B5EF4-FFF2-40B4-BE49-F238E27FC236}">
                <a16:creationId xmlns:a16="http://schemas.microsoft.com/office/drawing/2014/main" id="{49863747-37C1-63B3-15C3-44F339364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04048" y="42712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Investigación - Iconos gratis de arte y diseño">
            <a:hlinkClick r:id="rId5" action="ppaction://hlinksldjump"/>
            <a:extLst>
              <a:ext uri="{FF2B5EF4-FFF2-40B4-BE49-F238E27FC236}">
                <a16:creationId xmlns:a16="http://schemas.microsoft.com/office/drawing/2014/main" id="{E2CD4A5E-7E04-9A2D-5DF3-54A5F9D2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168" y="40466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Análisis - Iconos gratis de seo y web">
            <a:hlinkClick r:id="rId7" action="ppaction://hlinksldjump"/>
            <a:extLst>
              <a:ext uri="{FF2B5EF4-FFF2-40B4-BE49-F238E27FC236}">
                <a16:creationId xmlns:a16="http://schemas.microsoft.com/office/drawing/2014/main" id="{EDF14060-0796-E673-A59A-BCA73F824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945" y="404664"/>
            <a:ext cx="1089367" cy="108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Análisis de los datos - Iconos gratis de seo y web">
            <a:hlinkClick r:id="rId9" action="ppaction://hlinksldjump"/>
            <a:extLst>
              <a:ext uri="{FF2B5EF4-FFF2-40B4-BE49-F238E27FC236}">
                <a16:creationId xmlns:a16="http://schemas.microsoft.com/office/drawing/2014/main" id="{C455E0E9-35EC-A195-AFBA-2DC19B550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02" y="2276872"/>
            <a:ext cx="1049255" cy="10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n 3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099" y="3997070"/>
            <a:ext cx="1249788" cy="1207113"/>
          </a:xfrm>
          <a:prstGeom prst="rect">
            <a:avLst/>
          </a:prstGeom>
        </p:spPr>
      </p:pic>
      <p:pic>
        <p:nvPicPr>
          <p:cNvPr id="40" name="Imagen 39">
            <a:hlinkClick r:id="rId3" action="ppaction://hlinksldjump"/>
            <a:extLst>
              <a:ext uri="{FF2B5EF4-FFF2-40B4-BE49-F238E27FC236}">
                <a16:creationId xmlns:a16="http://schemas.microsoft.com/office/drawing/2014/main" id="{369F212D-C04A-8F25-753C-F56BCFDCA06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3482"/>
            <a:ext cx="1166102" cy="1166102"/>
          </a:xfrm>
          <a:prstGeom prst="rect">
            <a:avLst/>
          </a:prstGeom>
        </p:spPr>
      </p:pic>
      <p:pic>
        <p:nvPicPr>
          <p:cNvPr id="46" name="Imagen 45">
            <a:hlinkClick r:id="rId14" action="ppaction://hlinksldjump"/>
            <a:extLst>
              <a:ext uri="{FF2B5EF4-FFF2-40B4-BE49-F238E27FC236}">
                <a16:creationId xmlns:a16="http://schemas.microsoft.com/office/drawing/2014/main" id="{C3170190-CC9E-B759-75B5-7E245DCD9E0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69227"/>
            <a:ext cx="1008112" cy="1008112"/>
          </a:xfrm>
          <a:prstGeom prst="rect">
            <a:avLst/>
          </a:prstGeom>
        </p:spPr>
      </p:pic>
      <p:pic>
        <p:nvPicPr>
          <p:cNvPr id="47" name="Picture 2" descr="Investigación natural - Iconos gratis de naturaleza">
            <a:hlinkClick r:id="rId16" action="ppaction://hlinksldjump"/>
            <a:extLst>
              <a:ext uri="{FF2B5EF4-FFF2-40B4-BE49-F238E27FC236}">
                <a16:creationId xmlns:a16="http://schemas.microsoft.com/office/drawing/2014/main" id="{3FCB1833-F068-1CAA-3736-58845D61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81" y="45485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III ASPECTOS METODOLÓGICOS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29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:a16="http://schemas.microsoft.com/office/drawing/2014/main" id="{47509E60-915E-795C-282F-E31652997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47" y="313775"/>
            <a:ext cx="703225" cy="71272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50689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1737034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2857797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4063868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6345089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cxnSp>
        <p:nvCxnSpPr>
          <p:cNvPr id="4" name="Conector recto de flecha 3"/>
          <p:cNvCxnSpPr>
            <a:stCxn id="2" idx="1"/>
          </p:cNvCxnSpPr>
          <p:nvPr/>
        </p:nvCxnSpPr>
        <p:spPr>
          <a:xfrm flipV="1">
            <a:off x="450689" y="3284984"/>
            <a:ext cx="8297775" cy="298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Conector recto de flecha 47"/>
          <p:cNvCxnSpPr/>
          <p:nvPr/>
        </p:nvCxnSpPr>
        <p:spPr>
          <a:xfrm flipV="1">
            <a:off x="423112" y="5301208"/>
            <a:ext cx="8297775" cy="298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450689" y="1366253"/>
            <a:ext cx="8693311" cy="9233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Diseño de la investigación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Diseño descriptivo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3" name="Picture 6" descr="Investigación - Iconos gratis de arte y diseño">
            <a:hlinkClick r:id="rId3" action="ppaction://hlinksldjump"/>
            <a:extLst>
              <a:ext uri="{FF2B5EF4-FFF2-40B4-BE49-F238E27FC236}">
                <a16:creationId xmlns:a16="http://schemas.microsoft.com/office/drawing/2014/main" id="{E2CD4A5E-7E04-9A2D-5DF3-54A5F9D2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168" y="40466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Análisis - Iconos gratis de seo y web">
            <a:hlinkClick r:id="rId5" action="ppaction://hlinksldjump"/>
            <a:extLst>
              <a:ext uri="{FF2B5EF4-FFF2-40B4-BE49-F238E27FC236}">
                <a16:creationId xmlns:a16="http://schemas.microsoft.com/office/drawing/2014/main" id="{EDF14060-0796-E673-A59A-BCA73F824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945" y="404664"/>
            <a:ext cx="1089367" cy="108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2" descr="Análisis de los datos - Iconos gratis de seo y web">
            <a:hlinkClick r:id="rId8" action="ppaction://hlinksldjump"/>
            <a:extLst>
              <a:ext uri="{FF2B5EF4-FFF2-40B4-BE49-F238E27FC236}">
                <a16:creationId xmlns:a16="http://schemas.microsoft.com/office/drawing/2014/main" id="{C455E0E9-35EC-A195-AFBA-2DC19B550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02" y="2276872"/>
            <a:ext cx="1049255" cy="10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agen 39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099" y="3997070"/>
            <a:ext cx="1249788" cy="1207113"/>
          </a:xfrm>
          <a:prstGeom prst="rect">
            <a:avLst/>
          </a:prstGeom>
        </p:spPr>
      </p:pic>
      <p:pic>
        <p:nvPicPr>
          <p:cNvPr id="51" name="Imagen 50">
            <a:hlinkClick r:id="rId3" action="ppaction://hlinksldjump"/>
            <a:extLst>
              <a:ext uri="{FF2B5EF4-FFF2-40B4-BE49-F238E27FC236}">
                <a16:creationId xmlns:a16="http://schemas.microsoft.com/office/drawing/2014/main" id="{369F212D-C04A-8F25-753C-F56BCFDCA06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3482"/>
            <a:ext cx="1166102" cy="1166102"/>
          </a:xfrm>
          <a:prstGeom prst="rect">
            <a:avLst/>
          </a:prstGeom>
        </p:spPr>
      </p:pic>
      <p:pic>
        <p:nvPicPr>
          <p:cNvPr id="52" name="Imagen 51">
            <a:hlinkClick r:id="rId13" action="ppaction://hlinksldjump"/>
            <a:extLst>
              <a:ext uri="{FF2B5EF4-FFF2-40B4-BE49-F238E27FC236}">
                <a16:creationId xmlns:a16="http://schemas.microsoft.com/office/drawing/2014/main" id="{C3170190-CC9E-B759-75B5-7E245DCD9E0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69227"/>
            <a:ext cx="1008112" cy="1008112"/>
          </a:xfrm>
          <a:prstGeom prst="rect">
            <a:avLst/>
          </a:prstGeom>
        </p:spPr>
      </p:pic>
      <p:pic>
        <p:nvPicPr>
          <p:cNvPr id="53" name="Picture 2" descr="Investigación natural - Iconos gratis de naturaleza">
            <a:hlinkClick r:id="rId15" action="ppaction://hlinksldjump"/>
            <a:extLst>
              <a:ext uri="{FF2B5EF4-FFF2-40B4-BE49-F238E27FC236}">
                <a16:creationId xmlns:a16="http://schemas.microsoft.com/office/drawing/2014/main" id="{3FCB1833-F068-1CAA-3736-58845D61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81" y="45485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Investigación - Iconos gratis de educación">
            <a:hlinkClick r:id="rId17" action="ppaction://hlinksldjump"/>
            <a:extLst>
              <a:ext uri="{FF2B5EF4-FFF2-40B4-BE49-F238E27FC236}">
                <a16:creationId xmlns:a16="http://schemas.microsoft.com/office/drawing/2014/main" id="{49863747-37C1-63B3-15C3-44F339364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04048" y="42712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III ASPECTOS METODOLÓGICOS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67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:a16="http://schemas.microsoft.com/office/drawing/2014/main" id="{47509E60-915E-795C-282F-E31652997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47" y="313775"/>
            <a:ext cx="703225" cy="71272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50689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1737034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2857797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4063868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5184915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cxnSp>
        <p:nvCxnSpPr>
          <p:cNvPr id="4" name="Conector recto de flecha 3"/>
          <p:cNvCxnSpPr>
            <a:stCxn id="2" idx="1"/>
          </p:cNvCxnSpPr>
          <p:nvPr/>
        </p:nvCxnSpPr>
        <p:spPr>
          <a:xfrm flipV="1">
            <a:off x="450689" y="3284984"/>
            <a:ext cx="8297775" cy="298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Conector recto de flecha 47"/>
          <p:cNvCxnSpPr/>
          <p:nvPr/>
        </p:nvCxnSpPr>
        <p:spPr>
          <a:xfrm flipV="1">
            <a:off x="423112" y="5301208"/>
            <a:ext cx="8297775" cy="298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450689" y="1366253"/>
            <a:ext cx="8693311" cy="9233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Técnicas de recolección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La revisión documental y el cuestionario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3" name="Picture 6" descr="Investigación - Iconos gratis de arte y diseño">
            <a:hlinkClick r:id="rId3" action="ppaction://hlinksldjump"/>
            <a:extLst>
              <a:ext uri="{FF2B5EF4-FFF2-40B4-BE49-F238E27FC236}">
                <a16:creationId xmlns:a16="http://schemas.microsoft.com/office/drawing/2014/main" id="{E2CD4A5E-7E04-9A2D-5DF3-54A5F9D2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168" y="40466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Análisis - Iconos gratis de seo y web">
            <a:hlinkClick r:id="rId5" action="ppaction://hlinksldjump"/>
            <a:extLst>
              <a:ext uri="{FF2B5EF4-FFF2-40B4-BE49-F238E27FC236}">
                <a16:creationId xmlns:a16="http://schemas.microsoft.com/office/drawing/2014/main" id="{EDF14060-0796-E673-A59A-BCA73F824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945" y="404664"/>
            <a:ext cx="1089367" cy="108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Análisis de los datos - Iconos gratis de seo y web">
            <a:hlinkClick r:id="rId7" action="ppaction://hlinksldjump"/>
            <a:extLst>
              <a:ext uri="{FF2B5EF4-FFF2-40B4-BE49-F238E27FC236}">
                <a16:creationId xmlns:a16="http://schemas.microsoft.com/office/drawing/2014/main" id="{C455E0E9-35EC-A195-AFBA-2DC19B550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02" y="2276872"/>
            <a:ext cx="1049255" cy="10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n 38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099" y="3997070"/>
            <a:ext cx="1249788" cy="1207113"/>
          </a:xfrm>
          <a:prstGeom prst="rect">
            <a:avLst/>
          </a:prstGeom>
        </p:spPr>
      </p:pic>
      <p:pic>
        <p:nvPicPr>
          <p:cNvPr id="40" name="Imagen 39">
            <a:hlinkClick r:id="rId5" action="ppaction://hlinksldjump"/>
            <a:extLst>
              <a:ext uri="{FF2B5EF4-FFF2-40B4-BE49-F238E27FC236}">
                <a16:creationId xmlns:a16="http://schemas.microsoft.com/office/drawing/2014/main" id="{369F212D-C04A-8F25-753C-F56BCFDCA06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3482"/>
            <a:ext cx="1166102" cy="1166102"/>
          </a:xfrm>
          <a:prstGeom prst="rect">
            <a:avLst/>
          </a:prstGeom>
        </p:spPr>
      </p:pic>
      <p:pic>
        <p:nvPicPr>
          <p:cNvPr id="46" name="Imagen 45">
            <a:hlinkClick r:id="rId12" action="ppaction://hlinksldjump"/>
            <a:extLst>
              <a:ext uri="{FF2B5EF4-FFF2-40B4-BE49-F238E27FC236}">
                <a16:creationId xmlns:a16="http://schemas.microsoft.com/office/drawing/2014/main" id="{C3170190-CC9E-B759-75B5-7E245DCD9E0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69227"/>
            <a:ext cx="1008112" cy="1008112"/>
          </a:xfrm>
          <a:prstGeom prst="rect">
            <a:avLst/>
          </a:prstGeom>
        </p:spPr>
      </p:pic>
      <p:pic>
        <p:nvPicPr>
          <p:cNvPr id="47" name="Picture 2" descr="Investigación natural - Iconos gratis de naturaleza">
            <a:hlinkClick r:id="rId14" action="ppaction://hlinksldjump"/>
            <a:extLst>
              <a:ext uri="{FF2B5EF4-FFF2-40B4-BE49-F238E27FC236}">
                <a16:creationId xmlns:a16="http://schemas.microsoft.com/office/drawing/2014/main" id="{3FCB1833-F068-1CAA-3736-58845D61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81" y="45485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Investigación - Iconos gratis de educación">
            <a:hlinkClick r:id="rId16" action="ppaction://hlinksldjump"/>
            <a:extLst>
              <a:ext uri="{FF2B5EF4-FFF2-40B4-BE49-F238E27FC236}">
                <a16:creationId xmlns:a16="http://schemas.microsoft.com/office/drawing/2014/main" id="{49863747-37C1-63B3-15C3-44F339364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04048" y="42712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III ASPECTOS METODOLÓGICOS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82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2" descr="Análisis de los datos - Iconos gratis de seo y web">
            <a:hlinkClick r:id="rId2" action="ppaction://hlinksldjump"/>
            <a:extLst>
              <a:ext uri="{FF2B5EF4-FFF2-40B4-BE49-F238E27FC236}">
                <a16:creationId xmlns:a16="http://schemas.microsoft.com/office/drawing/2014/main" id="{C455E0E9-35EC-A195-AFBA-2DC19B550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02" y="2276872"/>
            <a:ext cx="1049255" cy="10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47509E60-915E-795C-282F-E31652997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47" y="313775"/>
            <a:ext cx="703225" cy="71272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50689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1737034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2857797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4063868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5184915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6345089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cxnSp>
        <p:nvCxnSpPr>
          <p:cNvPr id="4" name="Conector recto de flecha 3"/>
          <p:cNvCxnSpPr>
            <a:stCxn id="2" idx="1"/>
          </p:cNvCxnSpPr>
          <p:nvPr/>
        </p:nvCxnSpPr>
        <p:spPr>
          <a:xfrm flipV="1">
            <a:off x="450689" y="3284984"/>
            <a:ext cx="8297775" cy="298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Conector recto de flecha 47"/>
          <p:cNvCxnSpPr/>
          <p:nvPr/>
        </p:nvCxnSpPr>
        <p:spPr>
          <a:xfrm flipV="1">
            <a:off x="423112" y="5301208"/>
            <a:ext cx="8297775" cy="298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434914" y="1536191"/>
            <a:ext cx="6774271" cy="17543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154C98"/>
              </a:gs>
              <a:gs pos="82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Técnicas de análisis de datos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VE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Técnicas de codificación, tabulación y construcción de cuadros. Donde se engloban: cuadro comparativo, distribución absoluta y porcentual.</a:t>
            </a:r>
            <a:endParaRPr kumimoji="0" lang="es-VE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5" name="Imagen 34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099" y="3997070"/>
            <a:ext cx="1249788" cy="1207113"/>
          </a:xfrm>
          <a:prstGeom prst="rect">
            <a:avLst/>
          </a:prstGeom>
        </p:spPr>
      </p:pic>
      <p:pic>
        <p:nvPicPr>
          <p:cNvPr id="37" name="Imagen 36">
            <a:hlinkClick r:id="rId2" action="ppaction://hlinksldjump"/>
            <a:extLst>
              <a:ext uri="{FF2B5EF4-FFF2-40B4-BE49-F238E27FC236}">
                <a16:creationId xmlns:a16="http://schemas.microsoft.com/office/drawing/2014/main" id="{369F212D-C04A-8F25-753C-F56BCFDCA0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3482"/>
            <a:ext cx="1166102" cy="1166102"/>
          </a:xfrm>
          <a:prstGeom prst="rect">
            <a:avLst/>
          </a:prstGeom>
        </p:spPr>
      </p:pic>
      <p:pic>
        <p:nvPicPr>
          <p:cNvPr id="39" name="Imagen 38">
            <a:hlinkClick r:id="rId8" action="ppaction://hlinksldjump"/>
            <a:extLst>
              <a:ext uri="{FF2B5EF4-FFF2-40B4-BE49-F238E27FC236}">
                <a16:creationId xmlns:a16="http://schemas.microsoft.com/office/drawing/2014/main" id="{C3170190-CC9E-B759-75B5-7E245DCD9E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69227"/>
            <a:ext cx="1008112" cy="1008112"/>
          </a:xfrm>
          <a:prstGeom prst="rect">
            <a:avLst/>
          </a:prstGeom>
        </p:spPr>
      </p:pic>
      <p:pic>
        <p:nvPicPr>
          <p:cNvPr id="40" name="Picture 2" descr="Investigación natural - Iconos gratis de naturaleza">
            <a:hlinkClick r:id="rId10" action="ppaction://hlinksldjump"/>
            <a:extLst>
              <a:ext uri="{FF2B5EF4-FFF2-40B4-BE49-F238E27FC236}">
                <a16:creationId xmlns:a16="http://schemas.microsoft.com/office/drawing/2014/main" id="{3FCB1833-F068-1CAA-3736-58845D61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81" y="45485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Investigación - Iconos gratis de educación">
            <a:hlinkClick r:id="rId12" action="ppaction://hlinksldjump"/>
            <a:extLst>
              <a:ext uri="{FF2B5EF4-FFF2-40B4-BE49-F238E27FC236}">
                <a16:creationId xmlns:a16="http://schemas.microsoft.com/office/drawing/2014/main" id="{49863747-37C1-63B3-15C3-44F339364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04048" y="42712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Investigación - Iconos gratis de arte y diseño">
            <a:hlinkClick r:id="rId14" action="ppaction://hlinksldjump"/>
            <a:extLst>
              <a:ext uri="{FF2B5EF4-FFF2-40B4-BE49-F238E27FC236}">
                <a16:creationId xmlns:a16="http://schemas.microsoft.com/office/drawing/2014/main" id="{E2CD4A5E-7E04-9A2D-5DF3-54A5F9D2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168" y="40466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Análisis - Iconos gratis de seo y web">
            <a:hlinkClick r:id="rId16" action="ppaction://hlinksldjump"/>
            <a:extLst>
              <a:ext uri="{FF2B5EF4-FFF2-40B4-BE49-F238E27FC236}">
                <a16:creationId xmlns:a16="http://schemas.microsoft.com/office/drawing/2014/main" id="{EDF14060-0796-E673-A59A-BCA73F824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945" y="404664"/>
            <a:ext cx="1089367" cy="108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III ASPECTOS METODOLÓGICOS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0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3573016"/>
            <a:ext cx="9144000" cy="328498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/>
          <p:cNvSpPr txBox="1"/>
          <p:nvPr/>
        </p:nvSpPr>
        <p:spPr>
          <a:xfrm>
            <a:off x="0" y="4042751"/>
            <a:ext cx="9144000" cy="2345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3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Decanato de </a:t>
            </a:r>
          </a:p>
          <a:p>
            <a:pPr algn="ctr"/>
            <a:r>
              <a:rPr lang="es-MX" sz="23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Ingeniería y Afines</a:t>
            </a:r>
          </a:p>
          <a:p>
            <a:pPr algn="ctr"/>
            <a:endParaRPr lang="es-MX" sz="23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308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Ingeniería de Sistemas</a:t>
            </a:r>
          </a:p>
          <a:p>
            <a:pPr algn="ctr"/>
            <a:endParaRPr lang="es-MX" sz="23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23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Modalidad de Grado Trabajo de Investigación </a:t>
            </a:r>
            <a:endParaRPr lang="en-US" sz="23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Portalwebunim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283" y="764704"/>
            <a:ext cx="6425077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591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hlinkClick r:id="rId2" action="ppaction://hlinksldjump"/>
            <a:extLst>
              <a:ext uri="{FF2B5EF4-FFF2-40B4-BE49-F238E27FC236}">
                <a16:creationId xmlns:a16="http://schemas.microsoft.com/office/drawing/2014/main" id="{47509E60-915E-795C-282F-E31652997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47" y="313775"/>
            <a:ext cx="703225" cy="71272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50689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1737034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2857797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4063868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5184915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6345089" y="125653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cxnSp>
        <p:nvCxnSpPr>
          <p:cNvPr id="4" name="Conector recto de flecha 3"/>
          <p:cNvCxnSpPr>
            <a:stCxn id="2" idx="1"/>
          </p:cNvCxnSpPr>
          <p:nvPr/>
        </p:nvCxnSpPr>
        <p:spPr>
          <a:xfrm flipV="1">
            <a:off x="450689" y="3284984"/>
            <a:ext cx="8297775" cy="298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Conector recto de flecha 47"/>
          <p:cNvCxnSpPr/>
          <p:nvPr/>
        </p:nvCxnSpPr>
        <p:spPr>
          <a:xfrm flipV="1">
            <a:off x="423112" y="5301208"/>
            <a:ext cx="8297775" cy="298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6" name="Imagen 3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099" y="3997069"/>
            <a:ext cx="1249788" cy="1207113"/>
          </a:xfrm>
          <a:prstGeom prst="rect">
            <a:avLst/>
          </a:prstGeom>
        </p:spPr>
      </p:pic>
      <p:pic>
        <p:nvPicPr>
          <p:cNvPr id="39" name="Imagen 38">
            <a:hlinkClick r:id="rId2" action="ppaction://hlinksldjump"/>
            <a:extLst>
              <a:ext uri="{FF2B5EF4-FFF2-40B4-BE49-F238E27FC236}">
                <a16:creationId xmlns:a16="http://schemas.microsoft.com/office/drawing/2014/main" id="{369F212D-C04A-8F25-753C-F56BCFDCA0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3482"/>
            <a:ext cx="1166102" cy="1166102"/>
          </a:xfrm>
          <a:prstGeom prst="rect">
            <a:avLst/>
          </a:prstGeom>
        </p:spPr>
      </p:pic>
      <p:pic>
        <p:nvPicPr>
          <p:cNvPr id="40" name="Imagen 39">
            <a:hlinkClick r:id="rId6" action="ppaction://hlinksldjump"/>
            <a:extLst>
              <a:ext uri="{FF2B5EF4-FFF2-40B4-BE49-F238E27FC236}">
                <a16:creationId xmlns:a16="http://schemas.microsoft.com/office/drawing/2014/main" id="{C3170190-CC9E-B759-75B5-7E245DCD9E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69227"/>
            <a:ext cx="1008112" cy="1008112"/>
          </a:xfrm>
          <a:prstGeom prst="rect">
            <a:avLst/>
          </a:prstGeom>
        </p:spPr>
      </p:pic>
      <p:pic>
        <p:nvPicPr>
          <p:cNvPr id="46" name="Picture 2" descr="Investigación natural - Iconos gratis de naturaleza">
            <a:hlinkClick r:id="rId8" action="ppaction://hlinksldjump"/>
            <a:extLst>
              <a:ext uri="{FF2B5EF4-FFF2-40B4-BE49-F238E27FC236}">
                <a16:creationId xmlns:a16="http://schemas.microsoft.com/office/drawing/2014/main" id="{3FCB1833-F068-1CAA-3736-58845D61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81" y="45485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nvestigación - Iconos gratis de educación">
            <a:hlinkClick r:id="rId10" action="ppaction://hlinksldjump"/>
            <a:extLst>
              <a:ext uri="{FF2B5EF4-FFF2-40B4-BE49-F238E27FC236}">
                <a16:creationId xmlns:a16="http://schemas.microsoft.com/office/drawing/2014/main" id="{49863747-37C1-63B3-15C3-44F339364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04048" y="42712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nvestigación - Iconos gratis de arte y diseño">
            <a:hlinkClick r:id="rId12" action="ppaction://hlinksldjump"/>
            <a:extLst>
              <a:ext uri="{FF2B5EF4-FFF2-40B4-BE49-F238E27FC236}">
                <a16:creationId xmlns:a16="http://schemas.microsoft.com/office/drawing/2014/main" id="{E2CD4A5E-7E04-9A2D-5DF3-54A5F9D2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168" y="40466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Análisis - Iconos gratis de seo y web">
            <a:hlinkClick r:id="rId14" action="ppaction://hlinksldjump"/>
            <a:extLst>
              <a:ext uri="{FF2B5EF4-FFF2-40B4-BE49-F238E27FC236}">
                <a16:creationId xmlns:a16="http://schemas.microsoft.com/office/drawing/2014/main" id="{EDF14060-0796-E673-A59A-BCA73F824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945" y="404664"/>
            <a:ext cx="1089367" cy="108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Análisis de los datos - Iconos gratis de seo y web">
            <a:hlinkClick r:id="rId16" action="ppaction://hlinksldjump"/>
            <a:extLst>
              <a:ext uri="{FF2B5EF4-FFF2-40B4-BE49-F238E27FC236}">
                <a16:creationId xmlns:a16="http://schemas.microsoft.com/office/drawing/2014/main" id="{C455E0E9-35EC-A195-AFBA-2DC19B550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02" y="2276872"/>
            <a:ext cx="1049255" cy="10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ángulo 52"/>
          <p:cNvSpPr/>
          <p:nvPr/>
        </p:nvSpPr>
        <p:spPr>
          <a:xfrm>
            <a:off x="323528" y="3326127"/>
            <a:ext cx="7056784" cy="1975081"/>
          </a:xfrm>
          <a:prstGeom prst="rect">
            <a:avLst/>
          </a:prstGeom>
          <a:solidFill>
            <a:srgbClr val="154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434914" y="3962380"/>
            <a:ext cx="6774271" cy="133882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Población y Muestra objeto de estudio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La población está conformada por 100 empleados   y la muestra por 26</a:t>
            </a: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III ASPECTOS METODOLÓGICOS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0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8279904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Título 1"/>
          <p:cNvSpPr txBox="1">
            <a:spLocks/>
          </p:cNvSpPr>
          <p:nvPr/>
        </p:nvSpPr>
        <p:spPr>
          <a:xfrm>
            <a:off x="6896" y="5899008"/>
            <a:ext cx="69265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itchFamily="34" charset="0"/>
                <a:ea typeface="+mj-ea"/>
                <a:cs typeface="Arial" panose="020B0604020202020204" pitchFamily="34" charset="0"/>
              </a:rPr>
              <a:t>ANÁLISIS Y PRESENTACIÓN DE RESULTADOS</a:t>
            </a:r>
            <a:endParaRPr kumimoji="0" lang="es-E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6896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926119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845342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764565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683788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03011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522234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6441457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7360680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" name="Elipse 3"/>
          <p:cNvSpPr/>
          <p:nvPr/>
        </p:nvSpPr>
        <p:spPr>
          <a:xfrm>
            <a:off x="0" y="5899008"/>
            <a:ext cx="9144000" cy="1917984"/>
          </a:xfrm>
          <a:prstGeom prst="ellipse">
            <a:avLst/>
          </a:prstGeom>
          <a:solidFill>
            <a:schemeClr val="bg1"/>
          </a:solidFill>
          <a:ln>
            <a:solidFill>
              <a:srgbClr val="154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8580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82426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917392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831690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3769393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694630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6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5620671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7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6546712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449150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9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8350121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161" y="2050287"/>
            <a:ext cx="1594737" cy="1594737"/>
          </a:xfrm>
          <a:prstGeom prst="rect">
            <a:avLst/>
          </a:prstGeom>
        </p:spPr>
      </p:pic>
      <p:sp>
        <p:nvSpPr>
          <p:cNvPr id="29" name="Título 1"/>
          <p:cNvSpPr txBox="1">
            <a:spLocks/>
          </p:cNvSpPr>
          <p:nvPr/>
        </p:nvSpPr>
        <p:spPr>
          <a:xfrm>
            <a:off x="1115616" y="6244662"/>
            <a:ext cx="6912768" cy="64072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8000">
                <a:srgbClr val="154C98"/>
              </a:gs>
              <a:gs pos="77000">
                <a:srgbClr val="154C98"/>
              </a:gs>
              <a:gs pos="100000">
                <a:schemeClr val="bg1"/>
              </a:gs>
            </a:gsLst>
            <a:lin ang="108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IV ANÁLISIS Y PRESENTACIÓN DE RESULTADOS</a:t>
            </a:r>
            <a:endParaRPr kumimoji="0" lang="es-E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0" name="Rectángulo 7"/>
          <p:cNvSpPr/>
          <p:nvPr/>
        </p:nvSpPr>
        <p:spPr>
          <a:xfrm>
            <a:off x="0" y="-27384"/>
            <a:ext cx="9144000" cy="1938992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itchFamily="34" charset="0"/>
                <a:ea typeface="Calibri" panose="020F0502020204030204" pitchFamily="34" charset="0"/>
                <a:cs typeface="Arial" pitchFamily="34" charset="0"/>
              </a:rPr>
              <a:t>1. Establecer la importancia de desarrollar una Aplicación Móvil para evaluar el Deterioro Cognitivo en el proceso de selección de ingresos del personal administrativo, servicios generales y de prevención y control, atendido por la Dirección de Evaluación y Apoyo Psicológico de la UNIMAR.</a:t>
            </a:r>
            <a:endParaRPr kumimoji="0" lang="es-V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Calibri" panose="020F05020202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79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/>
          <p:cNvSpPr/>
          <p:nvPr/>
        </p:nvSpPr>
        <p:spPr>
          <a:xfrm>
            <a:off x="8279904" y="2803485"/>
            <a:ext cx="864096" cy="40752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50000"/>
                </a:schemeClr>
              </a:gs>
              <a:gs pos="83000">
                <a:schemeClr val="accent4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910742" y="2803483"/>
            <a:ext cx="864096" cy="40752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50000"/>
                </a:schemeClr>
              </a:gs>
              <a:gs pos="83000">
                <a:schemeClr val="accent4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831887" y="2782761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50000"/>
                </a:schemeClr>
              </a:gs>
              <a:gs pos="83000">
                <a:schemeClr val="accent4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753032" y="2813108"/>
            <a:ext cx="864096" cy="405598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50000"/>
                </a:schemeClr>
              </a:gs>
              <a:gs pos="83000">
                <a:schemeClr val="accent4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674177" y="2803483"/>
            <a:ext cx="864096" cy="40752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50000"/>
                </a:schemeClr>
              </a:gs>
              <a:gs pos="83000">
                <a:schemeClr val="accent4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595322" y="2820176"/>
            <a:ext cx="864096" cy="40418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50000"/>
                </a:schemeClr>
              </a:gs>
              <a:gs pos="83000">
                <a:schemeClr val="accent4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516467" y="2804097"/>
            <a:ext cx="864096" cy="407401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50000"/>
                </a:schemeClr>
              </a:gs>
              <a:gs pos="83000">
                <a:schemeClr val="accent4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6437612" y="2804096"/>
            <a:ext cx="864096" cy="407401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50000"/>
                </a:schemeClr>
              </a:gs>
              <a:gs pos="83000">
                <a:schemeClr val="accent4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7358757" y="2803485"/>
            <a:ext cx="864096" cy="407523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50000"/>
                </a:schemeClr>
              </a:gs>
              <a:gs pos="83000">
                <a:schemeClr val="accent4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" name="Elipse 3"/>
          <p:cNvSpPr/>
          <p:nvPr/>
        </p:nvSpPr>
        <p:spPr>
          <a:xfrm>
            <a:off x="0" y="5899008"/>
            <a:ext cx="9144000" cy="1917984"/>
          </a:xfrm>
          <a:prstGeom prst="ellipse">
            <a:avLst/>
          </a:prstGeom>
          <a:solidFill>
            <a:schemeClr val="bg1"/>
          </a:solidFill>
          <a:ln>
            <a:solidFill>
              <a:srgbClr val="154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82426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917392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831690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3769393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694630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6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5620671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7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6546712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449150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9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8350121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1044869" y="1995477"/>
            <a:ext cx="7054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¿Sabe usted lo que es la Salud Mental?</a:t>
            </a:r>
          </a:p>
        </p:txBody>
      </p:sp>
      <p:sp>
        <p:nvSpPr>
          <p:cNvPr id="31" name="Título 1"/>
          <p:cNvSpPr txBox="1">
            <a:spLocks/>
          </p:cNvSpPr>
          <p:nvPr/>
        </p:nvSpPr>
        <p:spPr>
          <a:xfrm>
            <a:off x="1115616" y="6244662"/>
            <a:ext cx="6912768" cy="64072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8000">
                <a:srgbClr val="154C98"/>
              </a:gs>
              <a:gs pos="77000">
                <a:srgbClr val="154C98"/>
              </a:gs>
              <a:gs pos="100000">
                <a:schemeClr val="bg1"/>
              </a:gs>
            </a:gsLst>
            <a:lin ang="108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IV ANÁLISIS Y PRESENTACIÓN DE RESULTADOS</a:t>
            </a:r>
            <a:endParaRPr kumimoji="0" lang="es-E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593EE80-F097-793C-DF17-938E30675948}"/>
              </a:ext>
            </a:extLst>
          </p:cNvPr>
          <p:cNvSpPr txBox="1"/>
          <p:nvPr/>
        </p:nvSpPr>
        <p:spPr>
          <a:xfrm>
            <a:off x="1114968" y="2047265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9" name="Rectángulo 7">
            <a:extLst>
              <a:ext uri="{FF2B5EF4-FFF2-40B4-BE49-F238E27FC236}">
                <a16:creationId xmlns:a16="http://schemas.microsoft.com/office/drawing/2014/main" id="{64EF1238-3318-4DEB-ABEF-3FF7AA9B89EE}"/>
              </a:ext>
            </a:extLst>
          </p:cNvPr>
          <p:cNvSpPr/>
          <p:nvPr/>
        </p:nvSpPr>
        <p:spPr>
          <a:xfrm>
            <a:off x="0" y="-27384"/>
            <a:ext cx="9144000" cy="1938992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itchFamily="34" charset="0"/>
                <a:ea typeface="Calibri" panose="020F0502020204030204" pitchFamily="34" charset="0"/>
                <a:cs typeface="Arial" pitchFamily="34" charset="0"/>
              </a:rPr>
              <a:t>1. Establecer la importancia de desarrollar una Aplicación Móvil para evaluar el Deterioro Cognitivo en el proceso de selección de ingresos del personal administrativo, servicios generales y de prevención y control, atendido por la Dirección de Evaluación y Apoyo Psicológico de la UNIMAR.</a:t>
            </a:r>
            <a:endParaRPr kumimoji="0" lang="es-V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Calibri" panose="020F05020202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25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8279904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Título 1"/>
          <p:cNvSpPr txBox="1">
            <a:spLocks/>
          </p:cNvSpPr>
          <p:nvPr/>
        </p:nvSpPr>
        <p:spPr>
          <a:xfrm>
            <a:off x="6896" y="5899008"/>
            <a:ext cx="69265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itchFamily="34" charset="0"/>
                <a:ea typeface="+mj-ea"/>
                <a:cs typeface="Arial" panose="020B0604020202020204" pitchFamily="34" charset="0"/>
              </a:rPr>
              <a:t>ANÁLISIS Y PRESENTACIÓN DE RESULTADOS</a:t>
            </a:r>
            <a:endParaRPr kumimoji="0" lang="es-E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6896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833965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754813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675661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596509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517357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6438205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7359053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" name="Elipse 3"/>
          <p:cNvSpPr/>
          <p:nvPr/>
        </p:nvSpPr>
        <p:spPr>
          <a:xfrm>
            <a:off x="0" y="5899008"/>
            <a:ext cx="9144000" cy="1917984"/>
          </a:xfrm>
          <a:prstGeom prst="ellipse">
            <a:avLst/>
          </a:prstGeom>
          <a:solidFill>
            <a:schemeClr val="bg1"/>
          </a:solidFill>
          <a:ln>
            <a:solidFill>
              <a:srgbClr val="154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8580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917392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831690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3769393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694630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6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5620671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7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6546712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449150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9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8350121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1298543" y="1916832"/>
            <a:ext cx="6546914" cy="96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¿Considera importante evaluar la Salud Mental, así como se evalúa la Salud Física?</a:t>
            </a:r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1115616" y="6244662"/>
            <a:ext cx="6912768" cy="64072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8000">
                <a:srgbClr val="154C98"/>
              </a:gs>
              <a:gs pos="77000">
                <a:srgbClr val="154C98"/>
              </a:gs>
              <a:gs pos="100000">
                <a:schemeClr val="bg1"/>
              </a:gs>
            </a:gsLst>
            <a:lin ang="108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IV ANÁLISIS Y PRESENTACIÓN DE RESULTADOS</a:t>
            </a:r>
            <a:endParaRPr kumimoji="0" lang="es-E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CE40B05-33BE-9496-10F5-D8387A50DDBF}"/>
              </a:ext>
            </a:extLst>
          </p:cNvPr>
          <p:cNvSpPr txBox="1"/>
          <p:nvPr/>
        </p:nvSpPr>
        <p:spPr>
          <a:xfrm>
            <a:off x="1114968" y="2047265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9" name="Rectángulo 7">
            <a:extLst>
              <a:ext uri="{FF2B5EF4-FFF2-40B4-BE49-F238E27FC236}">
                <a16:creationId xmlns:a16="http://schemas.microsoft.com/office/drawing/2014/main" id="{AB9D858E-460E-45F0-BEEE-9F3945F05965}"/>
              </a:ext>
            </a:extLst>
          </p:cNvPr>
          <p:cNvSpPr/>
          <p:nvPr/>
        </p:nvSpPr>
        <p:spPr>
          <a:xfrm>
            <a:off x="0" y="-27384"/>
            <a:ext cx="9144000" cy="1938992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itchFamily="34" charset="0"/>
                <a:ea typeface="Calibri" panose="020F0502020204030204" pitchFamily="34" charset="0"/>
                <a:cs typeface="Arial" pitchFamily="34" charset="0"/>
              </a:rPr>
              <a:t>1. Establecer la importancia de desarrollar una Aplicación Móvil para evaluar el Deterioro Cognitivo en el proceso de selección de ingresos del personal administrativo, servicios generales y de prevención y control, atendido por la Dirección de Evaluación y Apoyo Psicológico de la UNIMAR.</a:t>
            </a:r>
            <a:endParaRPr kumimoji="0" lang="es-V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Calibri" panose="020F05020202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94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8279904" y="2724624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60000"/>
                  <a:lumOff val="40000"/>
                </a:schemeClr>
              </a:gs>
              <a:gs pos="83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Título 1"/>
          <p:cNvSpPr txBox="1">
            <a:spLocks/>
          </p:cNvSpPr>
          <p:nvPr/>
        </p:nvSpPr>
        <p:spPr>
          <a:xfrm>
            <a:off x="6896" y="5899008"/>
            <a:ext cx="69265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itchFamily="34" charset="0"/>
                <a:ea typeface="+mj-ea"/>
                <a:cs typeface="Arial" panose="020B0604020202020204" pitchFamily="34" charset="0"/>
              </a:rPr>
              <a:t>ANÁLISIS Y PRESENTACIÓN DE RESULTADOS</a:t>
            </a:r>
            <a:endParaRPr kumimoji="0" lang="es-E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6896" y="2724624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60000"/>
                  <a:lumOff val="40000"/>
                </a:schemeClr>
              </a:gs>
              <a:gs pos="83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910742" y="2724624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60000"/>
                  <a:lumOff val="40000"/>
                </a:schemeClr>
              </a:gs>
              <a:gs pos="83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764640" y="2724624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60000"/>
                  <a:lumOff val="40000"/>
                </a:schemeClr>
              </a:gs>
              <a:gs pos="83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683851" y="2724624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60000"/>
                  <a:lumOff val="40000"/>
                </a:schemeClr>
              </a:gs>
              <a:gs pos="83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03062" y="2724624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60000"/>
                  <a:lumOff val="40000"/>
                </a:schemeClr>
              </a:gs>
              <a:gs pos="83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522273" y="2724624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60000"/>
                  <a:lumOff val="40000"/>
                </a:schemeClr>
              </a:gs>
              <a:gs pos="83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6441484" y="2724624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60000"/>
                  <a:lumOff val="40000"/>
                </a:schemeClr>
              </a:gs>
              <a:gs pos="83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7360695" y="2724624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60000"/>
                  <a:lumOff val="40000"/>
                </a:schemeClr>
              </a:gs>
              <a:gs pos="83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" name="Elipse 3"/>
          <p:cNvSpPr/>
          <p:nvPr/>
        </p:nvSpPr>
        <p:spPr>
          <a:xfrm>
            <a:off x="0" y="5899008"/>
            <a:ext cx="9144000" cy="1917984"/>
          </a:xfrm>
          <a:prstGeom prst="ellipse">
            <a:avLst/>
          </a:prstGeom>
          <a:solidFill>
            <a:schemeClr val="bg1"/>
          </a:solidFill>
          <a:ln>
            <a:solidFill>
              <a:srgbClr val="154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8580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82426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831690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3769393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694630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6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5620671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7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6546712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449150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9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8350121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1298543" y="1916832"/>
            <a:ext cx="6546914" cy="50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¿Sabe usted lo que es el Deterioro Cognitivo?</a:t>
            </a:r>
          </a:p>
        </p:txBody>
      </p:sp>
      <p:sp>
        <p:nvSpPr>
          <p:cNvPr id="29" name="Título 1"/>
          <p:cNvSpPr txBox="1">
            <a:spLocks/>
          </p:cNvSpPr>
          <p:nvPr/>
        </p:nvSpPr>
        <p:spPr>
          <a:xfrm>
            <a:off x="1115616" y="6244662"/>
            <a:ext cx="6912768" cy="64072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8000">
                <a:srgbClr val="154C98"/>
              </a:gs>
              <a:gs pos="77000">
                <a:srgbClr val="154C98"/>
              </a:gs>
              <a:gs pos="100000">
                <a:schemeClr val="bg1"/>
              </a:gs>
            </a:gsLst>
            <a:lin ang="108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IV ANÁLISIS Y PRESENTACIÓN DE RESULTADOS</a:t>
            </a:r>
            <a:endParaRPr kumimoji="0" lang="es-E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A7A8BE-1458-4CBB-871E-2EEA635D7ADE}"/>
              </a:ext>
            </a:extLst>
          </p:cNvPr>
          <p:cNvSpPr txBox="1"/>
          <p:nvPr/>
        </p:nvSpPr>
        <p:spPr>
          <a:xfrm>
            <a:off x="755576" y="2047265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1" name="Rectángulo 7">
            <a:extLst>
              <a:ext uri="{FF2B5EF4-FFF2-40B4-BE49-F238E27FC236}">
                <a16:creationId xmlns:a16="http://schemas.microsoft.com/office/drawing/2014/main" id="{F25CEE31-91F3-447F-9A62-5BC5F359CB8E}"/>
              </a:ext>
            </a:extLst>
          </p:cNvPr>
          <p:cNvSpPr/>
          <p:nvPr/>
        </p:nvSpPr>
        <p:spPr>
          <a:xfrm>
            <a:off x="0" y="-27384"/>
            <a:ext cx="9144000" cy="1938992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itchFamily="34" charset="0"/>
                <a:ea typeface="Calibri" panose="020F0502020204030204" pitchFamily="34" charset="0"/>
                <a:cs typeface="Arial" pitchFamily="34" charset="0"/>
              </a:rPr>
              <a:t>1. Establecer la importancia de desarrollar una Aplicación Móvil para evaluar el Deterioro Cognitivo en el proceso de selección de ingresos del personal administrativo, servicios generales y de prevención y control, atendido por la Dirección de Evaluación y Apoyo Psicológico de la UNIMAR.</a:t>
            </a:r>
            <a:endParaRPr kumimoji="0" lang="es-V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Calibri" panose="020F05020202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6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8279904" y="2724624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Título 1"/>
          <p:cNvSpPr txBox="1">
            <a:spLocks/>
          </p:cNvSpPr>
          <p:nvPr/>
        </p:nvSpPr>
        <p:spPr>
          <a:xfrm>
            <a:off x="6896" y="5899008"/>
            <a:ext cx="69265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itchFamily="34" charset="0"/>
                <a:ea typeface="+mj-ea"/>
                <a:cs typeface="Arial" panose="020B0604020202020204" pitchFamily="34" charset="0"/>
              </a:rPr>
              <a:t>ANÁLISIS Y PRESENTACIÓN DE RESULTADOS</a:t>
            </a:r>
            <a:endParaRPr kumimoji="0" lang="es-E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6896" y="2762039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920431" y="2762039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833965" y="2762039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693793" y="2724624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22946" y="2724624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545875" y="2724624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6475028" y="2724624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7379914" y="2724624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" name="Elipse 3"/>
          <p:cNvSpPr/>
          <p:nvPr/>
        </p:nvSpPr>
        <p:spPr>
          <a:xfrm>
            <a:off x="0" y="5899008"/>
            <a:ext cx="9144000" cy="1917984"/>
          </a:xfrm>
          <a:prstGeom prst="ellipse">
            <a:avLst/>
          </a:prstGeom>
          <a:solidFill>
            <a:srgbClr val="154C9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8580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82426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917392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3769393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694630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6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5620671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7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6546712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449150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9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8350121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1763688" y="1916832"/>
            <a:ext cx="5536525" cy="96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¿Considera importante la evaluación del Deterioro Cognitivo?</a:t>
            </a:r>
          </a:p>
        </p:txBody>
      </p:sp>
      <p:sp>
        <p:nvSpPr>
          <p:cNvPr id="47" name="Título 1"/>
          <p:cNvSpPr txBox="1">
            <a:spLocks/>
          </p:cNvSpPr>
          <p:nvPr/>
        </p:nvSpPr>
        <p:spPr>
          <a:xfrm>
            <a:off x="1115616" y="6244662"/>
            <a:ext cx="6912768" cy="640722"/>
          </a:xfrm>
          <a:prstGeom prst="rect">
            <a:avLst/>
          </a:prstGeom>
          <a:gradFill flip="none" rotWithShape="1">
            <a:gsLst>
              <a:gs pos="6000">
                <a:srgbClr val="154C98"/>
              </a:gs>
              <a:gs pos="28000">
                <a:schemeClr val="bg1"/>
              </a:gs>
              <a:gs pos="76000">
                <a:schemeClr val="bg1"/>
              </a:gs>
              <a:gs pos="95000">
                <a:srgbClr val="154C98"/>
              </a:gs>
            </a:gsLst>
            <a:lin ang="108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IV ANÁLISIS Y PRESENTACIÓN DE RESULTADOS</a:t>
            </a:r>
            <a:endParaRPr kumimoji="0" lang="es-ES" sz="22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4CF6A5A-C330-27D2-6E6E-FFCD1CCB768B}"/>
              </a:ext>
            </a:extLst>
          </p:cNvPr>
          <p:cNvSpPr txBox="1"/>
          <p:nvPr/>
        </p:nvSpPr>
        <p:spPr>
          <a:xfrm>
            <a:off x="1258984" y="2047265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8" name="Rectángulo 7">
            <a:extLst>
              <a:ext uri="{FF2B5EF4-FFF2-40B4-BE49-F238E27FC236}">
                <a16:creationId xmlns:a16="http://schemas.microsoft.com/office/drawing/2014/main" id="{36B7C601-3EE7-4A56-AAA4-EEB0385AF1FA}"/>
              </a:ext>
            </a:extLst>
          </p:cNvPr>
          <p:cNvSpPr/>
          <p:nvPr/>
        </p:nvSpPr>
        <p:spPr>
          <a:xfrm>
            <a:off x="0" y="-27384"/>
            <a:ext cx="9144000" cy="1938992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itchFamily="34" charset="0"/>
                <a:ea typeface="Calibri" panose="020F0502020204030204" pitchFamily="34" charset="0"/>
                <a:cs typeface="Arial" pitchFamily="34" charset="0"/>
              </a:rPr>
              <a:t>1. Establecer la importancia de desarrollar una Aplicación Móvil para evaluar el Deterioro Cognitivo en el proceso de selección de ingresos del personal administrativo, servicios generales y de prevención y control, atendido por la Dirección de Evaluación y Apoyo Psicológico de la UNIMAR.</a:t>
            </a:r>
            <a:endParaRPr kumimoji="0" lang="es-V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Calibri" panose="020F05020202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54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8279904" y="2724622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20000"/>
                  <a:lumOff val="80000"/>
                </a:schemeClr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Título 1"/>
          <p:cNvSpPr txBox="1">
            <a:spLocks/>
          </p:cNvSpPr>
          <p:nvPr/>
        </p:nvSpPr>
        <p:spPr>
          <a:xfrm>
            <a:off x="6896" y="5899008"/>
            <a:ext cx="69265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itchFamily="34" charset="0"/>
                <a:ea typeface="+mj-ea"/>
                <a:cs typeface="Arial" panose="020B0604020202020204" pitchFamily="34" charset="0"/>
              </a:rPr>
              <a:t>ANÁLISIS Y PRESENTACIÓN DE RESULTADOS</a:t>
            </a:r>
            <a:endParaRPr kumimoji="0" lang="es-E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6896" y="2752414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20000"/>
                  <a:lumOff val="80000"/>
                </a:schemeClr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926144" y="2752414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20000"/>
                  <a:lumOff val="80000"/>
                </a:schemeClr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845392" y="2752414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20000"/>
                  <a:lumOff val="80000"/>
                </a:schemeClr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764640" y="2752414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20000"/>
                  <a:lumOff val="80000"/>
                </a:schemeClr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22946" y="2724622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20000"/>
                  <a:lumOff val="80000"/>
                </a:schemeClr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537185" y="2724622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20000"/>
                  <a:lumOff val="80000"/>
                </a:schemeClr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6451424" y="2724622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20000"/>
                  <a:lumOff val="80000"/>
                </a:schemeClr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7365663" y="2724622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20000"/>
                  <a:lumOff val="80000"/>
                </a:schemeClr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" name="Elipse 3"/>
          <p:cNvSpPr/>
          <p:nvPr/>
        </p:nvSpPr>
        <p:spPr>
          <a:xfrm>
            <a:off x="0" y="5899008"/>
            <a:ext cx="9144000" cy="1917984"/>
          </a:xfrm>
          <a:prstGeom prst="ellipse">
            <a:avLst/>
          </a:prstGeom>
          <a:solidFill>
            <a:srgbClr val="154C9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8580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82426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917392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831690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694630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6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5620671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7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6546712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449150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9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8350121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1763688" y="1916832"/>
            <a:ext cx="5536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¿Sabía usted que el Deterioro Cognitivo es la primera etapa de la Demencia?</a:t>
            </a:r>
          </a:p>
        </p:txBody>
      </p:sp>
      <p:sp>
        <p:nvSpPr>
          <p:cNvPr id="34" name="Título 1"/>
          <p:cNvSpPr txBox="1">
            <a:spLocks/>
          </p:cNvSpPr>
          <p:nvPr/>
        </p:nvSpPr>
        <p:spPr>
          <a:xfrm>
            <a:off x="1115616" y="6244662"/>
            <a:ext cx="6912768" cy="640722"/>
          </a:xfrm>
          <a:prstGeom prst="rect">
            <a:avLst/>
          </a:prstGeom>
          <a:gradFill flip="none" rotWithShape="1">
            <a:gsLst>
              <a:gs pos="6000">
                <a:srgbClr val="154C98"/>
              </a:gs>
              <a:gs pos="28000">
                <a:schemeClr val="bg1"/>
              </a:gs>
              <a:gs pos="76000">
                <a:schemeClr val="bg1"/>
              </a:gs>
              <a:gs pos="95000">
                <a:srgbClr val="154C98"/>
              </a:gs>
            </a:gsLst>
            <a:lin ang="108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IV ANÁLISIS Y PRESENTACIÓN DE RESULTADOS</a:t>
            </a:r>
            <a:endParaRPr kumimoji="0" lang="es-ES" sz="22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F02262E-9B35-CC6E-4AE9-E85C5B7C33EE}"/>
              </a:ext>
            </a:extLst>
          </p:cNvPr>
          <p:cNvSpPr txBox="1"/>
          <p:nvPr/>
        </p:nvSpPr>
        <p:spPr>
          <a:xfrm>
            <a:off x="1114968" y="2047265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8" name="Rectángulo 7">
            <a:extLst>
              <a:ext uri="{FF2B5EF4-FFF2-40B4-BE49-F238E27FC236}">
                <a16:creationId xmlns:a16="http://schemas.microsoft.com/office/drawing/2014/main" id="{C319D722-8F93-42D6-A4F9-F1D1CB89BA30}"/>
              </a:ext>
            </a:extLst>
          </p:cNvPr>
          <p:cNvSpPr/>
          <p:nvPr/>
        </p:nvSpPr>
        <p:spPr>
          <a:xfrm>
            <a:off x="0" y="-27384"/>
            <a:ext cx="9144000" cy="1938992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itchFamily="34" charset="0"/>
                <a:ea typeface="Calibri" panose="020F0502020204030204" pitchFamily="34" charset="0"/>
                <a:cs typeface="Arial" pitchFamily="34" charset="0"/>
              </a:rPr>
              <a:t>1. Establecer la importancia de desarrollar una Aplicación Móvil para evaluar el Deterioro Cognitivo en el proceso de selección de ingresos del personal administrativo, servicios generales y de prevención y control, atendido por la Dirección de Evaluación y Apoyo Psicológico de la UNIMAR.</a:t>
            </a:r>
            <a:endParaRPr kumimoji="0" lang="es-V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Calibri" panose="020F05020202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65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8279904" y="2740700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Título 1"/>
          <p:cNvSpPr txBox="1">
            <a:spLocks/>
          </p:cNvSpPr>
          <p:nvPr/>
        </p:nvSpPr>
        <p:spPr>
          <a:xfrm>
            <a:off x="6896" y="5899008"/>
            <a:ext cx="69265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itchFamily="34" charset="0"/>
                <a:ea typeface="+mj-ea"/>
                <a:cs typeface="Arial" panose="020B0604020202020204" pitchFamily="34" charset="0"/>
              </a:rPr>
              <a:t>ANÁLISIS Y PRESENTACIÓN DE RESULTADOS</a:t>
            </a:r>
            <a:endParaRPr kumimoji="0" lang="es-E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6896" y="2752414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928620" y="2752414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850344" y="2752414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772068" y="2752414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693793" y="2752414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545875" y="2740700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6457218" y="2740700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7368561" y="2740700"/>
            <a:ext cx="864096" cy="4116683"/>
          </a:xfrm>
          <a:prstGeom prst="rect">
            <a:avLst/>
          </a:prstGeom>
          <a:gradFill>
            <a:gsLst>
              <a:gs pos="0">
                <a:srgbClr val="154C98"/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" name="Elipse 3"/>
          <p:cNvSpPr/>
          <p:nvPr/>
        </p:nvSpPr>
        <p:spPr>
          <a:xfrm>
            <a:off x="0" y="5899008"/>
            <a:ext cx="9144000" cy="1917984"/>
          </a:xfrm>
          <a:prstGeom prst="ellipse">
            <a:avLst/>
          </a:prstGeom>
          <a:solidFill>
            <a:srgbClr val="154C9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8580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82426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917392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831690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3769393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5620671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7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6546712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449150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9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8350121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1044869" y="1995477"/>
            <a:ext cx="7054262" cy="1295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¿Debe ser el Deterioro Cognitivo del Personal Administrativo, Servicio General y </a:t>
            </a: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Protecció</a:t>
            </a:r>
            <a:r>
              <a:rPr lang="es-ES" b="1" dirty="0"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n y control evaluado a su ingreso a la institución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1115616" y="6244662"/>
            <a:ext cx="6912768" cy="640722"/>
          </a:xfrm>
          <a:prstGeom prst="rect">
            <a:avLst/>
          </a:prstGeom>
          <a:gradFill flip="none" rotWithShape="1">
            <a:gsLst>
              <a:gs pos="6000">
                <a:srgbClr val="154C98"/>
              </a:gs>
              <a:gs pos="28000">
                <a:schemeClr val="bg1"/>
              </a:gs>
              <a:gs pos="76000">
                <a:schemeClr val="bg1"/>
              </a:gs>
              <a:gs pos="95000">
                <a:srgbClr val="154C98"/>
              </a:gs>
            </a:gsLst>
            <a:lin ang="108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IV ANÁLISIS Y PRESENTACIÓN DE RESULTADOS</a:t>
            </a:r>
            <a:endParaRPr kumimoji="0" lang="es-ES" sz="22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6FDC2AD-5E18-0A57-DB4F-0B5C072B1C03}"/>
              </a:ext>
            </a:extLst>
          </p:cNvPr>
          <p:cNvSpPr txBox="1"/>
          <p:nvPr/>
        </p:nvSpPr>
        <p:spPr>
          <a:xfrm>
            <a:off x="899592" y="2047265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6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8" name="Rectángulo 7">
            <a:extLst>
              <a:ext uri="{FF2B5EF4-FFF2-40B4-BE49-F238E27FC236}">
                <a16:creationId xmlns:a16="http://schemas.microsoft.com/office/drawing/2014/main" id="{2F1F3CD4-3A3D-4D6B-AF88-214944C91C14}"/>
              </a:ext>
            </a:extLst>
          </p:cNvPr>
          <p:cNvSpPr/>
          <p:nvPr/>
        </p:nvSpPr>
        <p:spPr>
          <a:xfrm>
            <a:off x="0" y="-27384"/>
            <a:ext cx="9144000" cy="1938992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itchFamily="34" charset="0"/>
                <a:ea typeface="Calibri" panose="020F0502020204030204" pitchFamily="34" charset="0"/>
                <a:cs typeface="Arial" pitchFamily="34" charset="0"/>
              </a:rPr>
              <a:t>1. Establecer la importancia de desarrollar una Aplicación Móvil para evaluar el Deterioro Cognitivo en el proceso de selección de ingresos del personal administrativo, servicios generales y de prevención y control, atendido por la Dirección de Evaluación y Apoyo Psicológico de la UNIMAR.</a:t>
            </a:r>
            <a:endParaRPr kumimoji="0" lang="es-V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Calibri" panose="020F05020202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8279904" y="2740701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60000"/>
                  <a:lumOff val="40000"/>
                </a:schemeClr>
              </a:gs>
              <a:gs pos="83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Título 1"/>
          <p:cNvSpPr txBox="1">
            <a:spLocks/>
          </p:cNvSpPr>
          <p:nvPr/>
        </p:nvSpPr>
        <p:spPr>
          <a:xfrm>
            <a:off x="6896" y="5899008"/>
            <a:ext cx="69265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itchFamily="34" charset="0"/>
                <a:ea typeface="+mj-ea"/>
                <a:cs typeface="Arial" panose="020B0604020202020204" pitchFamily="34" charset="0"/>
              </a:rPr>
              <a:t>ANÁLISIS Y PRESENTACIÓN DE RESULTADOS</a:t>
            </a:r>
            <a:endParaRPr kumimoji="0" lang="es-E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6896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60000"/>
                  <a:lumOff val="40000"/>
                </a:schemeClr>
              </a:gs>
              <a:gs pos="83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930106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60000"/>
                  <a:lumOff val="40000"/>
                </a:schemeClr>
              </a:gs>
              <a:gs pos="83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853316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60000"/>
                  <a:lumOff val="40000"/>
                </a:schemeClr>
              </a:gs>
              <a:gs pos="83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776526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60000"/>
                  <a:lumOff val="40000"/>
                </a:schemeClr>
              </a:gs>
              <a:gs pos="83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699736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60000"/>
                  <a:lumOff val="40000"/>
                </a:schemeClr>
              </a:gs>
              <a:gs pos="83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22946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60000"/>
                  <a:lumOff val="40000"/>
                </a:schemeClr>
              </a:gs>
              <a:gs pos="83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6475028" y="2740701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60000"/>
                  <a:lumOff val="40000"/>
                </a:schemeClr>
              </a:gs>
              <a:gs pos="83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7377466" y="2740701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60000"/>
                  <a:lumOff val="40000"/>
                </a:schemeClr>
              </a:gs>
              <a:gs pos="83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" name="Elipse 3"/>
          <p:cNvSpPr/>
          <p:nvPr/>
        </p:nvSpPr>
        <p:spPr>
          <a:xfrm>
            <a:off x="0" y="5899008"/>
            <a:ext cx="9144000" cy="1917984"/>
          </a:xfrm>
          <a:prstGeom prst="ellipse">
            <a:avLst/>
          </a:prstGeom>
          <a:solidFill>
            <a:schemeClr val="bg1"/>
          </a:solidFill>
          <a:ln>
            <a:solidFill>
              <a:srgbClr val="154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8580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82426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917392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831690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3769393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694630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6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6546712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449150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9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8350121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1044869" y="1995477"/>
            <a:ext cx="7054262" cy="12957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¿Debe ser el Deterioro Cognitivo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del Personal Administrativo, Servicio General y Protección y control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evaluado anualmente en la institución?</a:t>
            </a:r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1115616" y="6244662"/>
            <a:ext cx="6912768" cy="64072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8000">
                <a:srgbClr val="154C98"/>
              </a:gs>
              <a:gs pos="77000">
                <a:srgbClr val="154C98"/>
              </a:gs>
              <a:gs pos="100000">
                <a:schemeClr val="bg1"/>
              </a:gs>
            </a:gsLst>
            <a:lin ang="108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IV ANÁLISIS Y PRESENTACIÓN DE RESULTADOS</a:t>
            </a:r>
            <a:endParaRPr kumimoji="0" lang="es-E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965446B-AFCD-CC21-7C99-F4769E411B96}"/>
              </a:ext>
            </a:extLst>
          </p:cNvPr>
          <p:cNvSpPr txBox="1"/>
          <p:nvPr/>
        </p:nvSpPr>
        <p:spPr>
          <a:xfrm>
            <a:off x="971600" y="2123564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7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8" name="Rectángulo 7">
            <a:extLst>
              <a:ext uri="{FF2B5EF4-FFF2-40B4-BE49-F238E27FC236}">
                <a16:creationId xmlns:a16="http://schemas.microsoft.com/office/drawing/2014/main" id="{BB8DDF59-2EFF-4B45-A206-58EE7996FBA4}"/>
              </a:ext>
            </a:extLst>
          </p:cNvPr>
          <p:cNvSpPr/>
          <p:nvPr/>
        </p:nvSpPr>
        <p:spPr>
          <a:xfrm>
            <a:off x="0" y="-27384"/>
            <a:ext cx="9144000" cy="1938992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itchFamily="34" charset="0"/>
                <a:ea typeface="Calibri" panose="020F0502020204030204" pitchFamily="34" charset="0"/>
                <a:cs typeface="Arial" pitchFamily="34" charset="0"/>
              </a:rPr>
              <a:t>1. Establecer la importancia de desarrollar una Aplicación Móvil para evaluar el Deterioro Cognitivo en el proceso de selección de ingresos del personal administrativo, servicios generales y de prevención y control, atendido por la Dirección de Evaluación y Apoyo Psicológico de la UNIMAR.</a:t>
            </a:r>
            <a:endParaRPr kumimoji="0" lang="es-V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Calibri" panose="020F05020202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8279904" y="274131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Título 1"/>
          <p:cNvSpPr txBox="1">
            <a:spLocks/>
          </p:cNvSpPr>
          <p:nvPr/>
        </p:nvSpPr>
        <p:spPr>
          <a:xfrm>
            <a:off x="6896" y="5899008"/>
            <a:ext cx="69265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itchFamily="34" charset="0"/>
                <a:ea typeface="+mj-ea"/>
                <a:cs typeface="Arial" panose="020B0604020202020204" pitchFamily="34" charset="0"/>
              </a:rPr>
              <a:t>ANÁLISIS Y PRESENTACIÓN DE RESULTADOS</a:t>
            </a:r>
            <a:endParaRPr kumimoji="0" lang="es-E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6896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930059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853222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776385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699548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22711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545875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7379914" y="2741311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" name="Elipse 3"/>
          <p:cNvSpPr/>
          <p:nvPr/>
        </p:nvSpPr>
        <p:spPr>
          <a:xfrm>
            <a:off x="0" y="5899008"/>
            <a:ext cx="9144000" cy="1917984"/>
          </a:xfrm>
          <a:prstGeom prst="ellipse">
            <a:avLst/>
          </a:prstGeom>
          <a:solidFill>
            <a:schemeClr val="bg1"/>
          </a:solidFill>
          <a:ln>
            <a:solidFill>
              <a:srgbClr val="154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8580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82426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917392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831690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3769393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694630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6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5620671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7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449150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9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8350121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1122512" y="1934838"/>
            <a:ext cx="7110746" cy="1711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¿Considera importante desarrollar una aplicación móvil que facilite la evaluación del Deterioro Cognitivo, al Personal Administrativo, Servicio General y Protección y control?</a:t>
            </a:r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1115616" y="6244662"/>
            <a:ext cx="6912768" cy="64072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8000">
                <a:srgbClr val="154C98"/>
              </a:gs>
              <a:gs pos="77000">
                <a:srgbClr val="154C98"/>
              </a:gs>
              <a:gs pos="100000">
                <a:schemeClr val="bg1"/>
              </a:gs>
            </a:gsLst>
            <a:lin ang="108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IV ANÁLISIS Y PRESENTACIÓN DE RESULTADOS</a:t>
            </a:r>
            <a:endParaRPr kumimoji="0" lang="es-E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2ED2301-7311-89B7-3B2F-A21160352FBC}"/>
              </a:ext>
            </a:extLst>
          </p:cNvPr>
          <p:cNvSpPr txBox="1"/>
          <p:nvPr/>
        </p:nvSpPr>
        <p:spPr>
          <a:xfrm>
            <a:off x="682920" y="2047265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8" name="Rectángulo 7">
            <a:extLst>
              <a:ext uri="{FF2B5EF4-FFF2-40B4-BE49-F238E27FC236}">
                <a16:creationId xmlns:a16="http://schemas.microsoft.com/office/drawing/2014/main" id="{78A66D50-0CF2-4C6C-8491-C9A1D4C4D0E6}"/>
              </a:ext>
            </a:extLst>
          </p:cNvPr>
          <p:cNvSpPr/>
          <p:nvPr/>
        </p:nvSpPr>
        <p:spPr>
          <a:xfrm>
            <a:off x="0" y="-27384"/>
            <a:ext cx="9144000" cy="1938992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itchFamily="34" charset="0"/>
                <a:ea typeface="Calibri" panose="020F0502020204030204" pitchFamily="34" charset="0"/>
                <a:cs typeface="Arial" pitchFamily="34" charset="0"/>
              </a:rPr>
              <a:t>1. Establecer la importancia de desarrollar una Aplicación Móvil para evaluar el Deterioro Cognitivo en el proceso de selección de ingresos del personal administrativo, servicios generales y de prevención y control, atendido por la Dirección de Evaluación y Apoyo Psicológico de la UNIMAR.</a:t>
            </a:r>
            <a:endParaRPr kumimoji="0" lang="es-V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Calibri" panose="020F05020202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" y="2007293"/>
            <a:ext cx="9144000" cy="1997771"/>
          </a:xfrm>
          <a:solidFill>
            <a:srgbClr val="154C98"/>
          </a:solidFill>
          <a:ln w="57150">
            <a:solidFill>
              <a:srgbClr val="154C98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endParaRPr lang="es-ES" sz="2800" b="1" dirty="0">
              <a:solidFill>
                <a:srgbClr val="00B05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076056" y="4412704"/>
            <a:ext cx="3664496" cy="960512"/>
          </a:xfrm>
        </p:spPr>
        <p:txBody>
          <a:bodyPr>
            <a:normAutofit/>
          </a:bodyPr>
          <a:lstStyle/>
          <a:p>
            <a:pPr algn="r"/>
            <a:r>
              <a:rPr lang="es-ES" b="1" dirty="0">
                <a:solidFill>
                  <a:srgbClr val="154C98"/>
                </a:solidFill>
                <a:latin typeface="Arial" pitchFamily="34" charset="0"/>
                <a:cs typeface="Arial" pitchFamily="34" charset="0"/>
              </a:rPr>
              <a:t>Autor:</a:t>
            </a:r>
          </a:p>
          <a:p>
            <a:pPr algn="r"/>
            <a:r>
              <a:rPr lang="es-ES" b="1" dirty="0">
                <a:solidFill>
                  <a:srgbClr val="154C98"/>
                </a:solidFill>
                <a:latin typeface="Arial" pitchFamily="34" charset="0"/>
                <a:cs typeface="Arial" pitchFamily="34" charset="0"/>
              </a:rPr>
              <a:t>Br. Daniel. E Cazorla. P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0977F9-C2BC-EABF-5EC5-EAD9256DD0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000" y1="42000" x2="5000" y2="42000"/>
                        <a14:foregroundMark x1="46000" y1="65000" x2="46000" y2="65000"/>
                        <a14:foregroundMark x1="36000" y1="89000" x2="36000" y2="89000"/>
                        <a14:foregroundMark x1="63000" y1="92000" x2="63000" y2="92000"/>
                        <a14:foregroundMark x1="92000" y1="47000" x2="92000" y2="4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533946"/>
            <a:ext cx="1238870" cy="12388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3BF254E3-1B6E-0845-963E-E3BBB5909B44}"/>
              </a:ext>
            </a:extLst>
          </p:cNvPr>
          <p:cNvSpPr txBox="1">
            <a:spLocks/>
          </p:cNvSpPr>
          <p:nvPr/>
        </p:nvSpPr>
        <p:spPr>
          <a:xfrm>
            <a:off x="476166" y="2007293"/>
            <a:ext cx="8278407" cy="1997771"/>
          </a:xfrm>
          <a:prstGeom prst="rect">
            <a:avLst/>
          </a:prstGeom>
          <a:solidFill>
            <a:srgbClr val="154C98"/>
          </a:solidFill>
          <a:ln w="57150">
            <a:solidFill>
              <a:srgbClr val="154C98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E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DESARROLLO DE UNA APLICACIÓN MÓVIL PARA LA EVALUACIÓN DE DETERIORO COGNITIVO EN EL PROCESO DE SELECCIÓN DE PERSONAL ADMINISTRATIVO, SERVICIO GENERAL Y PREVENCIÓN Y CONTROL EN LA DIRECCIÓN DE EVALUACIÓN Y APOYO </a:t>
            </a:r>
          </a:p>
          <a:p>
            <a:pPr>
              <a:lnSpc>
                <a:spcPct val="150000"/>
              </a:lnSpc>
            </a:pPr>
            <a:r>
              <a:rPr lang="es-E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PSICOLÓGICO DE LA UNIMAR</a:t>
            </a:r>
            <a:endParaRPr lang="es-ES" sz="2800" b="1" dirty="0">
              <a:solidFill>
                <a:srgbClr val="00B05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403448" y="4412704"/>
            <a:ext cx="3880520" cy="960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2400" kern="1200"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>
                <a:solidFill>
                  <a:srgbClr val="154C98"/>
                </a:solidFill>
                <a:latin typeface="Arial" pitchFamily="34" charset="0"/>
                <a:cs typeface="Arial" pitchFamily="34" charset="0"/>
              </a:rPr>
              <a:t>Tutor:</a:t>
            </a:r>
          </a:p>
          <a:p>
            <a:pPr algn="l"/>
            <a:r>
              <a:rPr lang="es-ES" b="1" dirty="0">
                <a:solidFill>
                  <a:srgbClr val="154C98"/>
                </a:solidFill>
                <a:latin typeface="Arial" pitchFamily="34" charset="0"/>
                <a:cs typeface="Arial" pitchFamily="34" charset="0"/>
              </a:rPr>
              <a:t>Ing. Emmanuel Caraballo</a:t>
            </a:r>
          </a:p>
        </p:txBody>
      </p:sp>
      <p:sp>
        <p:nvSpPr>
          <p:cNvPr id="7" name="2 Subtítulo"/>
          <p:cNvSpPr txBox="1">
            <a:spLocks/>
          </p:cNvSpPr>
          <p:nvPr/>
        </p:nvSpPr>
        <p:spPr>
          <a:xfrm>
            <a:off x="1637425" y="5949280"/>
            <a:ext cx="5955891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2400" kern="1200"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>
                <a:solidFill>
                  <a:srgbClr val="154C98"/>
                </a:solidFill>
                <a:latin typeface="Arial" pitchFamily="34" charset="0"/>
                <a:cs typeface="Arial" pitchFamily="34" charset="0"/>
              </a:rPr>
              <a:t>El Valle del Espíritu Santo, marzo 2024</a:t>
            </a:r>
          </a:p>
        </p:txBody>
      </p:sp>
    </p:spTree>
    <p:extLst>
      <p:ext uri="{BB962C8B-B14F-4D97-AF65-F5344CB8AC3E}">
        <p14:creationId xmlns:p14="http://schemas.microsoft.com/office/powerpoint/2010/main" val="2697640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8279904" y="2741312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50000"/>
                </a:schemeClr>
              </a:gs>
              <a:gs pos="83000">
                <a:schemeClr val="accent4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Título 1"/>
          <p:cNvSpPr txBox="1">
            <a:spLocks/>
          </p:cNvSpPr>
          <p:nvPr/>
        </p:nvSpPr>
        <p:spPr>
          <a:xfrm>
            <a:off x="6896" y="5899008"/>
            <a:ext cx="69265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itchFamily="34" charset="0"/>
                <a:ea typeface="+mj-ea"/>
                <a:cs typeface="Arial" panose="020B0604020202020204" pitchFamily="34" charset="0"/>
              </a:rPr>
              <a:t>ANÁLISIS Y PRESENTACIÓN DE RESULTADOS</a:t>
            </a:r>
            <a:endParaRPr kumimoji="0" lang="es-E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6896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50000"/>
                </a:schemeClr>
              </a:gs>
              <a:gs pos="83000">
                <a:schemeClr val="accent4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930915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50000"/>
                </a:schemeClr>
              </a:gs>
              <a:gs pos="83000">
                <a:schemeClr val="accent4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854934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50000"/>
                </a:schemeClr>
              </a:gs>
              <a:gs pos="83000">
                <a:schemeClr val="accent4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778953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50000"/>
                </a:schemeClr>
              </a:gs>
              <a:gs pos="83000">
                <a:schemeClr val="accent4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702972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50000"/>
                </a:schemeClr>
              </a:gs>
              <a:gs pos="83000">
                <a:schemeClr val="accent4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26991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50000"/>
                </a:schemeClr>
              </a:gs>
              <a:gs pos="83000">
                <a:schemeClr val="accent4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551010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50000"/>
                </a:schemeClr>
              </a:gs>
              <a:gs pos="83000">
                <a:schemeClr val="accent4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6475028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50000"/>
                </a:schemeClr>
              </a:gs>
              <a:gs pos="83000">
                <a:schemeClr val="accent4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" name="Elipse 3"/>
          <p:cNvSpPr/>
          <p:nvPr/>
        </p:nvSpPr>
        <p:spPr>
          <a:xfrm>
            <a:off x="0" y="5899008"/>
            <a:ext cx="9144000" cy="1917984"/>
          </a:xfrm>
          <a:prstGeom prst="ellipse">
            <a:avLst/>
          </a:prstGeom>
          <a:solidFill>
            <a:schemeClr val="bg1"/>
          </a:solidFill>
          <a:ln>
            <a:solidFill>
              <a:srgbClr val="154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8580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82426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917392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831690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3769393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694630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6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5620671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7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6546712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8350121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1087016" y="1916832"/>
            <a:ext cx="6941368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¿Considera que el desarrollo de una aplicación móvil es un avance en la Telepsicología?</a:t>
            </a:r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1115616" y="6244662"/>
            <a:ext cx="6912768" cy="64072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8000">
                <a:srgbClr val="154C98"/>
              </a:gs>
              <a:gs pos="77000">
                <a:srgbClr val="154C98"/>
              </a:gs>
              <a:gs pos="100000">
                <a:schemeClr val="bg1"/>
              </a:gs>
            </a:gsLst>
            <a:lin ang="108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IV ANÁLISIS Y PRESENTACIÓN DE RESULTADOS</a:t>
            </a:r>
            <a:endParaRPr kumimoji="0" lang="es-E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2786527-5EFF-D7BD-8DC8-3EAD340DD5F2}"/>
              </a:ext>
            </a:extLst>
          </p:cNvPr>
          <p:cNvSpPr txBox="1"/>
          <p:nvPr/>
        </p:nvSpPr>
        <p:spPr>
          <a:xfrm>
            <a:off x="539552" y="2047265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9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8" name="Rectángulo 7">
            <a:extLst>
              <a:ext uri="{FF2B5EF4-FFF2-40B4-BE49-F238E27FC236}">
                <a16:creationId xmlns:a16="http://schemas.microsoft.com/office/drawing/2014/main" id="{5ACA56F7-5035-4304-845F-2E4F86DB2630}"/>
              </a:ext>
            </a:extLst>
          </p:cNvPr>
          <p:cNvSpPr/>
          <p:nvPr/>
        </p:nvSpPr>
        <p:spPr>
          <a:xfrm>
            <a:off x="0" y="-27384"/>
            <a:ext cx="9144000" cy="1938992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itchFamily="34" charset="0"/>
                <a:ea typeface="Calibri" panose="020F0502020204030204" pitchFamily="34" charset="0"/>
                <a:cs typeface="Arial" pitchFamily="34" charset="0"/>
              </a:rPr>
              <a:t>1. Establecer la importancia de desarrollar una Aplicación Móvil para evaluar el Deterioro Cognitivo en el proceso de selección de ingresos del personal administrativo, servicios generales y de prevención y control, atendido por la Dirección de Evaluación y Apoyo Psicológico de la UNIMAR.</a:t>
            </a:r>
            <a:endParaRPr kumimoji="0" lang="es-V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Calibri" panose="020F05020202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85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896" y="5899008"/>
            <a:ext cx="69265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itchFamily="34" charset="0"/>
                <a:ea typeface="+mj-ea"/>
                <a:cs typeface="Arial" panose="020B0604020202020204" pitchFamily="34" charset="0"/>
              </a:rPr>
              <a:t>ANÁLISIS Y PRESENTACIÓN DE RESULTADOS</a:t>
            </a:r>
            <a:endParaRPr kumimoji="0" lang="es-E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6896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928523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850150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771777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693404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15031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536658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6458285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7379914" y="2745346"/>
            <a:ext cx="864096" cy="4116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" name="Elipse 3"/>
          <p:cNvSpPr/>
          <p:nvPr/>
        </p:nvSpPr>
        <p:spPr>
          <a:xfrm>
            <a:off x="0" y="5899008"/>
            <a:ext cx="9144000" cy="1917984"/>
          </a:xfrm>
          <a:prstGeom prst="ellipse">
            <a:avLst/>
          </a:prstGeom>
          <a:solidFill>
            <a:schemeClr val="bg1"/>
          </a:solidFill>
          <a:ln>
            <a:solidFill>
              <a:srgbClr val="154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8580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82426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917392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831690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3769393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694630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6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5620671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7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6546712" y="4506380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449150" y="4487129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9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1763688" y="1916832"/>
            <a:ext cx="5536525" cy="881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¿Le gustaría ser evaluado por medio de la aplicación una vez desarrollada?</a:t>
            </a:r>
          </a:p>
        </p:txBody>
      </p:sp>
      <p:sp>
        <p:nvSpPr>
          <p:cNvPr id="27" name="Título 1">
            <a:hlinkClick r:id="rId2" action="ppaction://hlinksldjump"/>
          </p:cNvPr>
          <p:cNvSpPr txBox="1">
            <a:spLocks/>
          </p:cNvSpPr>
          <p:nvPr/>
        </p:nvSpPr>
        <p:spPr>
          <a:xfrm>
            <a:off x="1115616" y="6244662"/>
            <a:ext cx="6912768" cy="64072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8000">
                <a:srgbClr val="154C98"/>
              </a:gs>
              <a:gs pos="77000">
                <a:srgbClr val="154C98"/>
              </a:gs>
              <a:gs pos="100000">
                <a:schemeClr val="bg1"/>
              </a:gs>
            </a:gsLst>
            <a:lin ang="108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IV ANÁLISIS Y PRESENTACIÓN DE RESULTADOS</a:t>
            </a:r>
            <a:endParaRPr kumimoji="0" lang="es-E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4F4E18A-5886-6488-1E2D-55CAFD0A5AAC}"/>
              </a:ext>
            </a:extLst>
          </p:cNvPr>
          <p:cNvSpPr txBox="1"/>
          <p:nvPr/>
        </p:nvSpPr>
        <p:spPr>
          <a:xfrm>
            <a:off x="1186976" y="2047265"/>
            <a:ext cx="7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0" name="Rectángulo 7">
            <a:extLst>
              <a:ext uri="{FF2B5EF4-FFF2-40B4-BE49-F238E27FC236}">
                <a16:creationId xmlns:a16="http://schemas.microsoft.com/office/drawing/2014/main" id="{D3ABFA82-8194-4201-9C81-5EF588AC7BD5}"/>
              </a:ext>
            </a:extLst>
          </p:cNvPr>
          <p:cNvSpPr/>
          <p:nvPr/>
        </p:nvSpPr>
        <p:spPr>
          <a:xfrm>
            <a:off x="0" y="-27384"/>
            <a:ext cx="9144000" cy="1938992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itchFamily="34" charset="0"/>
                <a:ea typeface="Calibri" panose="020F0502020204030204" pitchFamily="34" charset="0"/>
                <a:cs typeface="Arial" pitchFamily="34" charset="0"/>
              </a:rPr>
              <a:t>1. Establecer la importancia de desarrollar una Aplicación Móvil para evaluar el Deterioro Cognitivo en el proceso de selección de ingresos del personal administrativo, servicios generales y de prevención y control, atendido por la Dirección de Evaluación y Apoyo Psicológico de la UNIMAR.</a:t>
            </a:r>
            <a:endParaRPr kumimoji="0" lang="es-V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Calibri" panose="020F05020202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7"/>
          <p:cNvSpPr/>
          <p:nvPr/>
        </p:nvSpPr>
        <p:spPr>
          <a:xfrm>
            <a:off x="0" y="0"/>
            <a:ext cx="9144000" cy="507831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1. ¿Sabe usted lo que es la Salud Mental? 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4716016" y="641427"/>
          <a:ext cx="4268958" cy="175027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92036">
                  <a:extLst>
                    <a:ext uri="{9D8B030D-6E8A-4147-A177-3AD203B41FA5}">
                      <a16:colId xmlns:a16="http://schemas.microsoft.com/office/drawing/2014/main" val="2814359593"/>
                    </a:ext>
                  </a:extLst>
                </a:gridCol>
                <a:gridCol w="1582969">
                  <a:extLst>
                    <a:ext uri="{9D8B030D-6E8A-4147-A177-3AD203B41FA5}">
                      <a16:colId xmlns:a16="http://schemas.microsoft.com/office/drawing/2014/main" val="1630635602"/>
                    </a:ext>
                  </a:extLst>
                </a:gridCol>
                <a:gridCol w="1593953">
                  <a:extLst>
                    <a:ext uri="{9D8B030D-6E8A-4147-A177-3AD203B41FA5}">
                      <a16:colId xmlns:a16="http://schemas.microsoft.com/office/drawing/2014/main" val="4254991678"/>
                    </a:ext>
                  </a:extLst>
                </a:gridCol>
              </a:tblGrid>
              <a:tr h="5451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Alternativas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Frecuencia Absoluta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Frecuencia Relativa 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33148"/>
                  </a:ext>
                </a:extLst>
              </a:tr>
              <a:tr h="3310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Si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24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92%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904217"/>
                  </a:ext>
                </a:extLst>
              </a:tr>
              <a:tr h="3310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</a:rPr>
                        <a:t>No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2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</a:rPr>
                        <a:t>8%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075160"/>
                  </a:ext>
                </a:extLst>
              </a:tr>
              <a:tr h="5143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Total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26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100%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605027"/>
                  </a:ext>
                </a:extLst>
              </a:tr>
            </a:tbl>
          </a:graphicData>
        </a:graphic>
      </p:graphicFrame>
      <p:graphicFrame>
        <p:nvGraphicFramePr>
          <p:cNvPr id="8" name="Gráfico 7"/>
          <p:cNvGraphicFramePr/>
          <p:nvPr/>
        </p:nvGraphicFramePr>
        <p:xfrm>
          <a:off x="683568" y="524890"/>
          <a:ext cx="2952328" cy="1996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IV ANÁLISIS Y PRESENTACIÓN DE RESULTADOS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975451" y="641427"/>
            <a:ext cx="740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N° 1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0" name="Rectángulo 7"/>
          <p:cNvSpPr/>
          <p:nvPr/>
        </p:nvSpPr>
        <p:spPr>
          <a:xfrm>
            <a:off x="0" y="2875484"/>
            <a:ext cx="9144000" cy="923330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2. ¿Considera importante evaluar la Salud Mental, así como se evalúa la Salud Física?</a:t>
            </a:r>
          </a:p>
        </p:txBody>
      </p:sp>
      <p:graphicFrame>
        <p:nvGraphicFramePr>
          <p:cNvPr id="11" name="Tabla 10"/>
          <p:cNvGraphicFramePr>
            <a:graphicFrameLocks noGrp="1"/>
          </p:cNvGraphicFramePr>
          <p:nvPr/>
        </p:nvGraphicFramePr>
        <p:xfrm>
          <a:off x="4714051" y="3960211"/>
          <a:ext cx="4268958" cy="175027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92036">
                  <a:extLst>
                    <a:ext uri="{9D8B030D-6E8A-4147-A177-3AD203B41FA5}">
                      <a16:colId xmlns:a16="http://schemas.microsoft.com/office/drawing/2014/main" val="2814359593"/>
                    </a:ext>
                  </a:extLst>
                </a:gridCol>
                <a:gridCol w="1582969">
                  <a:extLst>
                    <a:ext uri="{9D8B030D-6E8A-4147-A177-3AD203B41FA5}">
                      <a16:colId xmlns:a16="http://schemas.microsoft.com/office/drawing/2014/main" val="1630635602"/>
                    </a:ext>
                  </a:extLst>
                </a:gridCol>
                <a:gridCol w="1593953">
                  <a:extLst>
                    <a:ext uri="{9D8B030D-6E8A-4147-A177-3AD203B41FA5}">
                      <a16:colId xmlns:a16="http://schemas.microsoft.com/office/drawing/2014/main" val="4254991678"/>
                    </a:ext>
                  </a:extLst>
                </a:gridCol>
              </a:tblGrid>
              <a:tr h="5451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Alternativas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Frecuencia Absoluta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Frecuencia Relativa 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33148"/>
                  </a:ext>
                </a:extLst>
              </a:tr>
              <a:tr h="3310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Si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25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95%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904217"/>
                  </a:ext>
                </a:extLst>
              </a:tr>
              <a:tr h="3310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</a:rPr>
                        <a:t>No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1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</a:rPr>
                        <a:t>5%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075160"/>
                  </a:ext>
                </a:extLst>
              </a:tr>
              <a:tr h="5143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Total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26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100%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605027"/>
                  </a:ext>
                </a:extLst>
              </a:tr>
            </a:tbl>
          </a:graphicData>
        </a:graphic>
      </p:graphicFrame>
      <p:graphicFrame>
        <p:nvGraphicFramePr>
          <p:cNvPr id="12" name="Gráfico 11"/>
          <p:cNvGraphicFramePr/>
          <p:nvPr/>
        </p:nvGraphicFramePr>
        <p:xfrm>
          <a:off x="683568" y="3960211"/>
          <a:ext cx="2952328" cy="1996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2396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2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7"/>
          <p:cNvSpPr/>
          <p:nvPr/>
        </p:nvSpPr>
        <p:spPr>
          <a:xfrm>
            <a:off x="0" y="0"/>
            <a:ext cx="9144000" cy="507831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3. ¿Sabe usted lo que es el Deterioro Cognitivo?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4716016" y="641427"/>
          <a:ext cx="4268958" cy="175027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92036">
                  <a:extLst>
                    <a:ext uri="{9D8B030D-6E8A-4147-A177-3AD203B41FA5}">
                      <a16:colId xmlns:a16="http://schemas.microsoft.com/office/drawing/2014/main" val="2814359593"/>
                    </a:ext>
                  </a:extLst>
                </a:gridCol>
                <a:gridCol w="1582969">
                  <a:extLst>
                    <a:ext uri="{9D8B030D-6E8A-4147-A177-3AD203B41FA5}">
                      <a16:colId xmlns:a16="http://schemas.microsoft.com/office/drawing/2014/main" val="1630635602"/>
                    </a:ext>
                  </a:extLst>
                </a:gridCol>
                <a:gridCol w="1593953">
                  <a:extLst>
                    <a:ext uri="{9D8B030D-6E8A-4147-A177-3AD203B41FA5}">
                      <a16:colId xmlns:a16="http://schemas.microsoft.com/office/drawing/2014/main" val="4254991678"/>
                    </a:ext>
                  </a:extLst>
                </a:gridCol>
              </a:tblGrid>
              <a:tr h="5451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Alternativas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Frecuencia Absoluta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Frecuencia Relativa 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33148"/>
                  </a:ext>
                </a:extLst>
              </a:tr>
              <a:tr h="3310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Si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19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73%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904217"/>
                  </a:ext>
                </a:extLst>
              </a:tr>
              <a:tr h="3310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</a:rPr>
                        <a:t>No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7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</a:rPr>
                        <a:t>27%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075160"/>
                  </a:ext>
                </a:extLst>
              </a:tr>
              <a:tr h="5143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Total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26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100%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605027"/>
                  </a:ext>
                </a:extLst>
              </a:tr>
            </a:tbl>
          </a:graphicData>
        </a:graphic>
      </p:graphicFrame>
      <p:graphicFrame>
        <p:nvGraphicFramePr>
          <p:cNvPr id="8" name="Gráfico 7"/>
          <p:cNvGraphicFramePr/>
          <p:nvPr/>
        </p:nvGraphicFramePr>
        <p:xfrm>
          <a:off x="683568" y="524890"/>
          <a:ext cx="2952328" cy="1996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IV ANÁLISIS Y PRESENTACIÓN DE RESULTADOS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975451" y="641427"/>
            <a:ext cx="740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N° 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0" name="Rectángulo 7"/>
          <p:cNvSpPr/>
          <p:nvPr/>
        </p:nvSpPr>
        <p:spPr>
          <a:xfrm>
            <a:off x="0" y="3056082"/>
            <a:ext cx="9144000" cy="507831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4. ¿Considera importante la evaluación del Deterioro Cognitivo?</a:t>
            </a:r>
          </a:p>
        </p:txBody>
      </p:sp>
      <p:graphicFrame>
        <p:nvGraphicFramePr>
          <p:cNvPr id="11" name="Tabla 10"/>
          <p:cNvGraphicFramePr>
            <a:graphicFrameLocks noGrp="1"/>
          </p:cNvGraphicFramePr>
          <p:nvPr/>
        </p:nvGraphicFramePr>
        <p:xfrm>
          <a:off x="4714051" y="3663076"/>
          <a:ext cx="4268958" cy="175027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92036">
                  <a:extLst>
                    <a:ext uri="{9D8B030D-6E8A-4147-A177-3AD203B41FA5}">
                      <a16:colId xmlns:a16="http://schemas.microsoft.com/office/drawing/2014/main" val="2814359593"/>
                    </a:ext>
                  </a:extLst>
                </a:gridCol>
                <a:gridCol w="1582969">
                  <a:extLst>
                    <a:ext uri="{9D8B030D-6E8A-4147-A177-3AD203B41FA5}">
                      <a16:colId xmlns:a16="http://schemas.microsoft.com/office/drawing/2014/main" val="1630635602"/>
                    </a:ext>
                  </a:extLst>
                </a:gridCol>
                <a:gridCol w="1593953">
                  <a:extLst>
                    <a:ext uri="{9D8B030D-6E8A-4147-A177-3AD203B41FA5}">
                      <a16:colId xmlns:a16="http://schemas.microsoft.com/office/drawing/2014/main" val="4254991678"/>
                    </a:ext>
                  </a:extLst>
                </a:gridCol>
              </a:tblGrid>
              <a:tr h="5451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Alternativas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Frecuencia Absoluta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Frecuencia Relativa 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33148"/>
                  </a:ext>
                </a:extLst>
              </a:tr>
              <a:tr h="3310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Si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26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100%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904217"/>
                  </a:ext>
                </a:extLst>
              </a:tr>
              <a:tr h="3310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</a:rPr>
                        <a:t>No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0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</a:rPr>
                        <a:t>0%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075160"/>
                  </a:ext>
                </a:extLst>
              </a:tr>
              <a:tr h="5143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Total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26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100%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605027"/>
                  </a:ext>
                </a:extLst>
              </a:tr>
            </a:tbl>
          </a:graphicData>
        </a:graphic>
      </p:graphicFrame>
      <p:graphicFrame>
        <p:nvGraphicFramePr>
          <p:cNvPr id="12" name="Gráfico 11"/>
          <p:cNvGraphicFramePr/>
          <p:nvPr/>
        </p:nvGraphicFramePr>
        <p:xfrm>
          <a:off x="683568" y="3663076"/>
          <a:ext cx="2952328" cy="1996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3804691" y="3663076"/>
            <a:ext cx="740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N° 4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31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2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7"/>
          <p:cNvSpPr/>
          <p:nvPr/>
        </p:nvSpPr>
        <p:spPr>
          <a:xfrm>
            <a:off x="0" y="0"/>
            <a:ext cx="9144000" cy="923330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5. ¿Sabía usted que el Deterioro Cognitivo es la primera etapa de la Demencia?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4716016" y="1017508"/>
          <a:ext cx="4268958" cy="175027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92036">
                  <a:extLst>
                    <a:ext uri="{9D8B030D-6E8A-4147-A177-3AD203B41FA5}">
                      <a16:colId xmlns:a16="http://schemas.microsoft.com/office/drawing/2014/main" val="2814359593"/>
                    </a:ext>
                  </a:extLst>
                </a:gridCol>
                <a:gridCol w="1582969">
                  <a:extLst>
                    <a:ext uri="{9D8B030D-6E8A-4147-A177-3AD203B41FA5}">
                      <a16:colId xmlns:a16="http://schemas.microsoft.com/office/drawing/2014/main" val="1630635602"/>
                    </a:ext>
                  </a:extLst>
                </a:gridCol>
                <a:gridCol w="1593953">
                  <a:extLst>
                    <a:ext uri="{9D8B030D-6E8A-4147-A177-3AD203B41FA5}">
                      <a16:colId xmlns:a16="http://schemas.microsoft.com/office/drawing/2014/main" val="4254991678"/>
                    </a:ext>
                  </a:extLst>
                </a:gridCol>
              </a:tblGrid>
              <a:tr h="5451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Alternativas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Frecuencia Absoluta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Frecuencia Relativa 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33148"/>
                  </a:ext>
                </a:extLst>
              </a:tr>
              <a:tr h="3310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Si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13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50%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904217"/>
                  </a:ext>
                </a:extLst>
              </a:tr>
              <a:tr h="3310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</a:rPr>
                        <a:t>No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13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</a:rPr>
                        <a:t>50%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075160"/>
                  </a:ext>
                </a:extLst>
              </a:tr>
              <a:tr h="5143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Total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26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100%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605027"/>
                  </a:ext>
                </a:extLst>
              </a:tr>
            </a:tbl>
          </a:graphicData>
        </a:graphic>
      </p:graphicFrame>
      <p:graphicFrame>
        <p:nvGraphicFramePr>
          <p:cNvPr id="8" name="Gráfico 7"/>
          <p:cNvGraphicFramePr/>
          <p:nvPr/>
        </p:nvGraphicFramePr>
        <p:xfrm>
          <a:off x="652841" y="991459"/>
          <a:ext cx="2952328" cy="1996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IV ANÁLISIS Y PRESENTACIÓN DE RESULTADOS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975451" y="1052736"/>
            <a:ext cx="740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N° 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0" name="Rectángulo 7"/>
          <p:cNvSpPr/>
          <p:nvPr/>
        </p:nvSpPr>
        <p:spPr>
          <a:xfrm>
            <a:off x="0" y="2874541"/>
            <a:ext cx="9144000" cy="1295739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6. ¿Debe ser el Deterioro Cognitivo del Personal Administrativo, Servicio General y Protección y control evaluado a su ingreso a la institución?</a:t>
            </a: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65689"/>
              </p:ext>
            </p:extLst>
          </p:nvPr>
        </p:nvGraphicFramePr>
        <p:xfrm>
          <a:off x="4714051" y="4312827"/>
          <a:ext cx="4268958" cy="175027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92036">
                  <a:extLst>
                    <a:ext uri="{9D8B030D-6E8A-4147-A177-3AD203B41FA5}">
                      <a16:colId xmlns:a16="http://schemas.microsoft.com/office/drawing/2014/main" val="2814359593"/>
                    </a:ext>
                  </a:extLst>
                </a:gridCol>
                <a:gridCol w="1582969">
                  <a:extLst>
                    <a:ext uri="{9D8B030D-6E8A-4147-A177-3AD203B41FA5}">
                      <a16:colId xmlns:a16="http://schemas.microsoft.com/office/drawing/2014/main" val="1630635602"/>
                    </a:ext>
                  </a:extLst>
                </a:gridCol>
                <a:gridCol w="1593953">
                  <a:extLst>
                    <a:ext uri="{9D8B030D-6E8A-4147-A177-3AD203B41FA5}">
                      <a16:colId xmlns:a16="http://schemas.microsoft.com/office/drawing/2014/main" val="4254991678"/>
                    </a:ext>
                  </a:extLst>
                </a:gridCol>
              </a:tblGrid>
              <a:tr h="5451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Alternativas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Frecuencia Absoluta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Frecuencia Relativa 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33148"/>
                  </a:ext>
                </a:extLst>
              </a:tr>
              <a:tr h="3310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Si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24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92%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904217"/>
                  </a:ext>
                </a:extLst>
              </a:tr>
              <a:tr h="3310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</a:rPr>
                        <a:t>No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2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</a:rPr>
                        <a:t>8%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075160"/>
                  </a:ext>
                </a:extLst>
              </a:tr>
              <a:tr h="5143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Total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26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100%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605027"/>
                  </a:ext>
                </a:extLst>
              </a:tr>
            </a:tbl>
          </a:graphicData>
        </a:graphic>
      </p:graphicFrame>
      <p:graphicFrame>
        <p:nvGraphicFramePr>
          <p:cNvPr id="12" name="Gráfico 11"/>
          <p:cNvGraphicFramePr/>
          <p:nvPr>
            <p:extLst>
              <p:ext uri="{D42A27DB-BD31-4B8C-83A1-F6EECF244321}">
                <p14:modId xmlns:p14="http://schemas.microsoft.com/office/powerpoint/2010/main" val="504497235"/>
              </p:ext>
            </p:extLst>
          </p:nvPr>
        </p:nvGraphicFramePr>
        <p:xfrm>
          <a:off x="683568" y="4312827"/>
          <a:ext cx="2952328" cy="1996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3804691" y="4312827"/>
            <a:ext cx="740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N° 6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83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2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7"/>
          <p:cNvSpPr/>
          <p:nvPr/>
        </p:nvSpPr>
        <p:spPr>
          <a:xfrm>
            <a:off x="0" y="0"/>
            <a:ext cx="9144000" cy="858377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7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7. </a:t>
            </a:r>
            <a:r>
              <a:rPr kumimoji="0" lang="es-ES" sz="17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¿Debe ser el Deterioro Cognitivo del Personal Administrativo, Servicio General y Protección y control evaluado anualmente en la institución?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489018"/>
              </p:ext>
            </p:extLst>
          </p:nvPr>
        </p:nvGraphicFramePr>
        <p:xfrm>
          <a:off x="4716016" y="1017508"/>
          <a:ext cx="4268958" cy="175027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92036">
                  <a:extLst>
                    <a:ext uri="{9D8B030D-6E8A-4147-A177-3AD203B41FA5}">
                      <a16:colId xmlns:a16="http://schemas.microsoft.com/office/drawing/2014/main" val="2814359593"/>
                    </a:ext>
                  </a:extLst>
                </a:gridCol>
                <a:gridCol w="1582969">
                  <a:extLst>
                    <a:ext uri="{9D8B030D-6E8A-4147-A177-3AD203B41FA5}">
                      <a16:colId xmlns:a16="http://schemas.microsoft.com/office/drawing/2014/main" val="1630635602"/>
                    </a:ext>
                  </a:extLst>
                </a:gridCol>
                <a:gridCol w="1593953">
                  <a:extLst>
                    <a:ext uri="{9D8B030D-6E8A-4147-A177-3AD203B41FA5}">
                      <a16:colId xmlns:a16="http://schemas.microsoft.com/office/drawing/2014/main" val="4254991678"/>
                    </a:ext>
                  </a:extLst>
                </a:gridCol>
              </a:tblGrid>
              <a:tr h="5451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Alternativas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Frecuencia Absoluta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Frecuencia Relativa 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33148"/>
                  </a:ext>
                </a:extLst>
              </a:tr>
              <a:tr h="3310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Si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23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88%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904217"/>
                  </a:ext>
                </a:extLst>
              </a:tr>
              <a:tr h="3310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</a:rPr>
                        <a:t>No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3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</a:rPr>
                        <a:t>12%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075160"/>
                  </a:ext>
                </a:extLst>
              </a:tr>
              <a:tr h="5143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Total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26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100%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605027"/>
                  </a:ext>
                </a:extLst>
              </a:tr>
            </a:tbl>
          </a:graphicData>
        </a:graphic>
      </p:graphicFrame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4010659603"/>
              </p:ext>
            </p:extLst>
          </p:nvPr>
        </p:nvGraphicFramePr>
        <p:xfrm>
          <a:off x="652841" y="991459"/>
          <a:ext cx="2952328" cy="1996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IV ANÁLISIS Y PRESENTACIÓN DE RESULTADOS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975451" y="1052736"/>
            <a:ext cx="740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N° 7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0" name="Rectángulo 7"/>
          <p:cNvSpPr/>
          <p:nvPr/>
        </p:nvSpPr>
        <p:spPr>
          <a:xfrm>
            <a:off x="-26744" y="2920084"/>
            <a:ext cx="9144000" cy="1262333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  <a:defRPr/>
            </a:pPr>
            <a:r>
              <a:rPr kumimoji="0" lang="es-ES" sz="17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8. </a:t>
            </a:r>
            <a:r>
              <a:rPr kumimoji="0" lang="es-ES" sz="17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¿Considera importante desarrollar una aplicación móvil que facilite la evaluación del Deterioro Cognitivo, al Personal Administrativo, Servicio General y Protección y control?</a:t>
            </a: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789661"/>
              </p:ext>
            </p:extLst>
          </p:nvPr>
        </p:nvGraphicFramePr>
        <p:xfrm>
          <a:off x="4714051" y="4312827"/>
          <a:ext cx="4268958" cy="175027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92036">
                  <a:extLst>
                    <a:ext uri="{9D8B030D-6E8A-4147-A177-3AD203B41FA5}">
                      <a16:colId xmlns:a16="http://schemas.microsoft.com/office/drawing/2014/main" val="2814359593"/>
                    </a:ext>
                  </a:extLst>
                </a:gridCol>
                <a:gridCol w="1582969">
                  <a:extLst>
                    <a:ext uri="{9D8B030D-6E8A-4147-A177-3AD203B41FA5}">
                      <a16:colId xmlns:a16="http://schemas.microsoft.com/office/drawing/2014/main" val="1630635602"/>
                    </a:ext>
                  </a:extLst>
                </a:gridCol>
                <a:gridCol w="1593953">
                  <a:extLst>
                    <a:ext uri="{9D8B030D-6E8A-4147-A177-3AD203B41FA5}">
                      <a16:colId xmlns:a16="http://schemas.microsoft.com/office/drawing/2014/main" val="4254991678"/>
                    </a:ext>
                  </a:extLst>
                </a:gridCol>
              </a:tblGrid>
              <a:tr h="5451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Alternativas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Frecuencia Absoluta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Frecuencia Relativa 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33148"/>
                  </a:ext>
                </a:extLst>
              </a:tr>
              <a:tr h="3310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Si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22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85%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904217"/>
                  </a:ext>
                </a:extLst>
              </a:tr>
              <a:tr h="3310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</a:rPr>
                        <a:t>No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4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</a:rPr>
                        <a:t>15%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075160"/>
                  </a:ext>
                </a:extLst>
              </a:tr>
              <a:tr h="5143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Total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26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100%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605027"/>
                  </a:ext>
                </a:extLst>
              </a:tr>
            </a:tbl>
          </a:graphicData>
        </a:graphic>
      </p:graphicFrame>
      <p:graphicFrame>
        <p:nvGraphicFramePr>
          <p:cNvPr id="12" name="Gráfico 11"/>
          <p:cNvGraphicFramePr/>
          <p:nvPr>
            <p:extLst>
              <p:ext uri="{D42A27DB-BD31-4B8C-83A1-F6EECF244321}">
                <p14:modId xmlns:p14="http://schemas.microsoft.com/office/powerpoint/2010/main" val="1632042385"/>
              </p:ext>
            </p:extLst>
          </p:nvPr>
        </p:nvGraphicFramePr>
        <p:xfrm>
          <a:off x="683568" y="4312827"/>
          <a:ext cx="2952328" cy="1996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3804691" y="4312827"/>
            <a:ext cx="740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N° 8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40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2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7"/>
          <p:cNvSpPr/>
          <p:nvPr/>
        </p:nvSpPr>
        <p:spPr>
          <a:xfrm>
            <a:off x="0" y="0"/>
            <a:ext cx="9144000" cy="880241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9. ¿Considera que el desarrollo de una aplicación multimedia es un avance en la Telepsicología?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4716016" y="1017508"/>
          <a:ext cx="4268958" cy="175027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92036">
                  <a:extLst>
                    <a:ext uri="{9D8B030D-6E8A-4147-A177-3AD203B41FA5}">
                      <a16:colId xmlns:a16="http://schemas.microsoft.com/office/drawing/2014/main" val="2814359593"/>
                    </a:ext>
                  </a:extLst>
                </a:gridCol>
                <a:gridCol w="1582969">
                  <a:extLst>
                    <a:ext uri="{9D8B030D-6E8A-4147-A177-3AD203B41FA5}">
                      <a16:colId xmlns:a16="http://schemas.microsoft.com/office/drawing/2014/main" val="1630635602"/>
                    </a:ext>
                  </a:extLst>
                </a:gridCol>
                <a:gridCol w="1593953">
                  <a:extLst>
                    <a:ext uri="{9D8B030D-6E8A-4147-A177-3AD203B41FA5}">
                      <a16:colId xmlns:a16="http://schemas.microsoft.com/office/drawing/2014/main" val="4254991678"/>
                    </a:ext>
                  </a:extLst>
                </a:gridCol>
              </a:tblGrid>
              <a:tr h="5451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Alternativas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Frecuencia Absoluta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Frecuencia Relativa 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33148"/>
                  </a:ext>
                </a:extLst>
              </a:tr>
              <a:tr h="3310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Si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23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88%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904217"/>
                  </a:ext>
                </a:extLst>
              </a:tr>
              <a:tr h="3310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</a:rPr>
                        <a:t>No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3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</a:rPr>
                        <a:t>12%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075160"/>
                  </a:ext>
                </a:extLst>
              </a:tr>
              <a:tr h="5143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Total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26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100%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605027"/>
                  </a:ext>
                </a:extLst>
              </a:tr>
            </a:tbl>
          </a:graphicData>
        </a:graphic>
      </p:graphicFrame>
      <p:graphicFrame>
        <p:nvGraphicFramePr>
          <p:cNvPr id="8" name="Gráfico 7"/>
          <p:cNvGraphicFramePr/>
          <p:nvPr/>
        </p:nvGraphicFramePr>
        <p:xfrm>
          <a:off x="652841" y="991459"/>
          <a:ext cx="2952328" cy="1996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IV ANÁLISIS Y PRESENTACIÓN DE RESULTADOS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975451" y="1052736"/>
            <a:ext cx="740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N° 8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0" name="Rectángulo 7"/>
          <p:cNvSpPr/>
          <p:nvPr/>
        </p:nvSpPr>
        <p:spPr>
          <a:xfrm>
            <a:off x="0" y="3009726"/>
            <a:ext cx="9144000" cy="923330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10. ¿Le gustaría ser evaluado por medio de la aplicación una vez desarrollada?</a:t>
            </a:r>
          </a:p>
        </p:txBody>
      </p:sp>
      <p:graphicFrame>
        <p:nvGraphicFramePr>
          <p:cNvPr id="11" name="Tabla 10"/>
          <p:cNvGraphicFramePr>
            <a:graphicFrameLocks noGrp="1"/>
          </p:cNvGraphicFramePr>
          <p:nvPr/>
        </p:nvGraphicFramePr>
        <p:xfrm>
          <a:off x="4714051" y="4077072"/>
          <a:ext cx="4268958" cy="175027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92036">
                  <a:extLst>
                    <a:ext uri="{9D8B030D-6E8A-4147-A177-3AD203B41FA5}">
                      <a16:colId xmlns:a16="http://schemas.microsoft.com/office/drawing/2014/main" val="2814359593"/>
                    </a:ext>
                  </a:extLst>
                </a:gridCol>
                <a:gridCol w="1582969">
                  <a:extLst>
                    <a:ext uri="{9D8B030D-6E8A-4147-A177-3AD203B41FA5}">
                      <a16:colId xmlns:a16="http://schemas.microsoft.com/office/drawing/2014/main" val="1630635602"/>
                    </a:ext>
                  </a:extLst>
                </a:gridCol>
                <a:gridCol w="1593953">
                  <a:extLst>
                    <a:ext uri="{9D8B030D-6E8A-4147-A177-3AD203B41FA5}">
                      <a16:colId xmlns:a16="http://schemas.microsoft.com/office/drawing/2014/main" val="4254991678"/>
                    </a:ext>
                  </a:extLst>
                </a:gridCol>
              </a:tblGrid>
              <a:tr h="5451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Alternativas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Frecuencia Absoluta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Frecuencia Relativa 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33148"/>
                  </a:ext>
                </a:extLst>
              </a:tr>
              <a:tr h="3310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Si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21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81%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904217"/>
                  </a:ext>
                </a:extLst>
              </a:tr>
              <a:tr h="3310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</a:rPr>
                        <a:t>No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5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154C98"/>
                          </a:solidFill>
                          <a:effectLst/>
                          <a:latin typeface="Arial Black" panose="020B0A04020102020204" pitchFamily="34" charset="0"/>
                        </a:rPr>
                        <a:t>19%</a:t>
                      </a:r>
                      <a:endParaRPr lang="en-US" sz="1600" dirty="0">
                        <a:solidFill>
                          <a:srgbClr val="154C98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075160"/>
                  </a:ext>
                </a:extLst>
              </a:tr>
              <a:tr h="5143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Total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26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100%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605027"/>
                  </a:ext>
                </a:extLst>
              </a:tr>
            </a:tbl>
          </a:graphicData>
        </a:graphic>
      </p:graphicFrame>
      <p:graphicFrame>
        <p:nvGraphicFramePr>
          <p:cNvPr id="12" name="Gráfico 11"/>
          <p:cNvGraphicFramePr/>
          <p:nvPr/>
        </p:nvGraphicFramePr>
        <p:xfrm>
          <a:off x="683568" y="4077072"/>
          <a:ext cx="2952328" cy="1996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3635897" y="4077072"/>
            <a:ext cx="909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N° 10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73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2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5148064" y="2996952"/>
            <a:ext cx="1958014" cy="1944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7" name="Rectángulo 7"/>
          <p:cNvSpPr/>
          <p:nvPr/>
        </p:nvSpPr>
        <p:spPr>
          <a:xfrm>
            <a:off x="0" y="0"/>
            <a:ext cx="9144000" cy="2231508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itchFamily="34" charset="0"/>
                <a:ea typeface="Calibri" panose="020F0502020204030204" pitchFamily="34" charset="0"/>
                <a:cs typeface="Arial" pitchFamily="34" charset="0"/>
              </a:rPr>
              <a:t>2. Seleccionar el instrumento psicométrico estandarizado a emplear para el diseño de la Aplicación Móvil para evaluar el Deterioro Cognitivo en el proceso de selección de ingresos del personal administrativo, servicios generales, y de prevención y control, atendido por la Dirección de Evaluación y Apoyo Psicológico de la UNIMAR</a:t>
            </a:r>
            <a:endParaRPr kumimoji="0" lang="es-VE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Calibri" panose="020F0502020204030204" pitchFamily="34" charset="0"/>
              <a:cs typeface="Arial" pitchFamily="34" charset="0"/>
            </a:endParaRPr>
          </a:p>
        </p:txBody>
      </p:sp>
      <p:pic>
        <p:nvPicPr>
          <p:cNvPr id="9" name="Imagen 8" descr="Fonoaudiología: Salud y Educación: &lt;strong&gt;MONTREAL&lt;/strong&gt; COGNITIVE ASSESSMENT ...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" r="7804" b="2001"/>
          <a:stretch/>
        </p:blipFill>
        <p:spPr>
          <a:xfrm>
            <a:off x="827584" y="2347637"/>
            <a:ext cx="3024336" cy="3686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46"/>
          <a:stretch/>
        </p:blipFill>
        <p:spPr>
          <a:xfrm>
            <a:off x="5385670" y="3190767"/>
            <a:ext cx="1609937" cy="154571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4547620" y="5289189"/>
            <a:ext cx="3286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Evaluación Cognitiva Montreal: MoCA.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IV ANÁLISIS Y PRESENTACIÓN DE RESULTADOS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E7BBF08-FBC0-217E-4C44-C9D521CA9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5239" y="5301208"/>
            <a:ext cx="703225" cy="71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6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7"/>
          <p:cNvSpPr/>
          <p:nvPr/>
        </p:nvSpPr>
        <p:spPr>
          <a:xfrm>
            <a:off x="0" y="-27384"/>
            <a:ext cx="9143999" cy="1938992"/>
          </a:xfrm>
          <a:prstGeom prst="rect">
            <a:avLst/>
          </a:prstGeom>
          <a:solidFill>
            <a:srgbClr val="1B63C3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3. 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Determinar los requerimientos técnicos y de funcionalidad que amerita la Aplicación Móvil para la evaluación del Deterioro Cognitivo en el proceso de selección del personal administrativo, servicios generales, y de prevención y control, en la Dirección de Evaluación y Apoyo Psicológico de UNIMAR. </a:t>
            </a:r>
            <a:endParaRPr kumimoji="0" lang="es-V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itchFamily="34" charset="0"/>
              <a:ea typeface="Calibri" panose="020F0502020204030204" pitchFamily="34" charset="0"/>
              <a:cs typeface="Arial" pitchFamily="34" charset="0"/>
            </a:endParaRPr>
          </a:p>
        </p:txBody>
      </p:sp>
      <p:pic>
        <p:nvPicPr>
          <p:cNvPr id="8" name="Picture 6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8840" y="1754326"/>
            <a:ext cx="2875735" cy="1247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E7BBF08-FBC0-217E-4C44-C9D521CA9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5301207"/>
            <a:ext cx="703225" cy="712729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IV ANÁLISIS Y PRESENTACIÓN DE RESULTADOS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26" name="Picture 2" descr="Memoria ram - Iconos gratis de tecnología">
            <a:extLst>
              <a:ext uri="{FF2B5EF4-FFF2-40B4-BE49-F238E27FC236}">
                <a16:creationId xmlns:a16="http://schemas.microsoft.com/office/drawing/2014/main" id="{59855BB2-4EE1-9815-E0D0-FD935E90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956" y="2259839"/>
            <a:ext cx="1247711" cy="124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ás de 30 imágenes gratis de Tarjeta De Video y Gpu - Pixabay">
            <a:extLst>
              <a:ext uri="{FF2B5EF4-FFF2-40B4-BE49-F238E27FC236}">
                <a16:creationId xmlns:a16="http://schemas.microsoft.com/office/drawing/2014/main" id="{7CC9BDE5-9944-6F45-13E9-0148B6553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72" y="4676491"/>
            <a:ext cx="1691680" cy="83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stema operativo - Iconos gratis de computadora">
            <a:extLst>
              <a:ext uri="{FF2B5EF4-FFF2-40B4-BE49-F238E27FC236}">
                <a16:creationId xmlns:a16="http://schemas.microsoft.com/office/drawing/2014/main" id="{18ACE2A6-5F1C-09F4-2781-A88D35850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54" y="2203884"/>
            <a:ext cx="1394053" cy="139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FE5FF37-5DC2-8841-9AE4-DACBB414FC7B}"/>
              </a:ext>
            </a:extLst>
          </p:cNvPr>
          <p:cNvSpPr txBox="1"/>
          <p:nvPr/>
        </p:nvSpPr>
        <p:spPr>
          <a:xfrm>
            <a:off x="6804248" y="364360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8 GB</a:t>
            </a:r>
            <a:endParaRPr kumimoji="0" lang="es-VE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6913459-C0C4-A339-ABF6-0C443CBA71CA}"/>
              </a:ext>
            </a:extLst>
          </p:cNvPr>
          <p:cNvSpPr txBox="1"/>
          <p:nvPr/>
        </p:nvSpPr>
        <p:spPr>
          <a:xfrm>
            <a:off x="3635896" y="5507940"/>
            <a:ext cx="224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Tarjeta Gráfica</a:t>
            </a:r>
            <a:endParaRPr kumimoji="0" lang="es-VE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D2A6BCD-881D-9949-8FD4-326A34F4407C}"/>
              </a:ext>
            </a:extLst>
          </p:cNvPr>
          <p:cNvSpPr txBox="1"/>
          <p:nvPr/>
        </p:nvSpPr>
        <p:spPr>
          <a:xfrm>
            <a:off x="683568" y="370774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Win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o Mac</a:t>
            </a:r>
            <a:endParaRPr kumimoji="0" lang="es-VE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27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0.69323 0.15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53" y="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EE5F926-D58B-BB96-7AF6-D19C45A70F06}"/>
              </a:ext>
            </a:extLst>
          </p:cNvPr>
          <p:cNvSpPr txBox="1"/>
          <p:nvPr/>
        </p:nvSpPr>
        <p:spPr>
          <a:xfrm>
            <a:off x="1421650" y="2505670"/>
            <a:ext cx="630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CONCLUSIONES</a:t>
            </a:r>
            <a:endParaRPr lang="es-VE" sz="5400" b="1" dirty="0"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63C449D-F2AE-2AE9-F1CB-8308FD861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47" y="309680"/>
            <a:ext cx="703295" cy="7128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 CONCLUSIONES Y RECOMENDACIONES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409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8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00417 0.21297 L -0.12361 0.47963 L -0.09028 0.66644 L -0.09028 0.74236 L -0.19583 0.67199 L -0.19861 0.52223 L 0.02639 0.48889 L -0.18056 0.22963 L -0.34167 0.18149 L 2.77778E-6 -2.96296E-6 Z " pathEditMode="relative" ptsTypes="AAAAAAAAA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12 Diagrama"/>
          <p:cNvGraphicFramePr/>
          <p:nvPr>
            <p:extLst>
              <p:ext uri="{D42A27DB-BD31-4B8C-83A1-F6EECF244321}">
                <p14:modId xmlns:p14="http://schemas.microsoft.com/office/powerpoint/2010/main" val="14527299"/>
              </p:ext>
            </p:extLst>
          </p:nvPr>
        </p:nvGraphicFramePr>
        <p:xfrm>
          <a:off x="1488075" y="901501"/>
          <a:ext cx="5820229" cy="474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692696"/>
            <a:ext cx="1801017" cy="621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8313" y="4048501"/>
            <a:ext cx="1806272" cy="10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1123" y="4171206"/>
            <a:ext cx="1728000" cy="10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736" y="486045"/>
            <a:ext cx="1620000" cy="10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447EF6E-86F2-3614-AC2D-2B3805F026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7123" y="5877201"/>
            <a:ext cx="703295" cy="712800"/>
          </a:xfrm>
          <a:prstGeom prst="rect">
            <a:avLst/>
          </a:prstGeom>
        </p:spPr>
      </p:pic>
      <p:sp>
        <p:nvSpPr>
          <p:cNvPr id="11" name="Título 1"/>
          <p:cNvSpPr txBox="1">
            <a:spLocks/>
          </p:cNvSpPr>
          <p:nvPr/>
        </p:nvSpPr>
        <p:spPr>
          <a:xfrm>
            <a:off x="0" y="6194269"/>
            <a:ext cx="7884368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I FORMULACIÓN DEL PROBLEMA</a:t>
            </a:r>
          </a:p>
        </p:txBody>
      </p:sp>
    </p:spTree>
    <p:extLst>
      <p:ext uri="{BB962C8B-B14F-4D97-AF65-F5344CB8AC3E}">
        <p14:creationId xmlns:p14="http://schemas.microsoft.com/office/powerpoint/2010/main" val="28359535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712491" y="312822"/>
            <a:ext cx="74964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VE" b="1" dirty="0"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CONCLUSIONES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EF9B058-A6D9-D82F-39E8-73D0654AC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32" r="993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6522">
            <a:off x="6545605" y="3294105"/>
            <a:ext cx="2323469" cy="288629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447EF6E-86F2-3614-AC2D-2B3805F02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630" y="2504632"/>
            <a:ext cx="1159600" cy="1175272"/>
          </a:xfrm>
          <a:prstGeom prst="rect">
            <a:avLst/>
          </a:prstGeom>
        </p:spPr>
      </p:pic>
      <p:sp>
        <p:nvSpPr>
          <p:cNvPr id="3" name="Hexágono 2"/>
          <p:cNvSpPr/>
          <p:nvPr/>
        </p:nvSpPr>
        <p:spPr>
          <a:xfrm>
            <a:off x="1907704" y="2409079"/>
            <a:ext cx="1515961" cy="1368152"/>
          </a:xfrm>
          <a:prstGeom prst="hexagon">
            <a:avLst/>
          </a:prstGeom>
          <a:noFill/>
          <a:ln w="38100">
            <a:solidFill>
              <a:srgbClr val="154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ágono 7"/>
          <p:cNvSpPr/>
          <p:nvPr/>
        </p:nvSpPr>
        <p:spPr>
          <a:xfrm>
            <a:off x="4471932" y="1951281"/>
            <a:ext cx="2559572" cy="2310009"/>
          </a:xfrm>
          <a:prstGeom prst="hexagon">
            <a:avLst/>
          </a:prstGeom>
          <a:noFill/>
          <a:ln w="38100">
            <a:solidFill>
              <a:srgbClr val="154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ágono 12"/>
          <p:cNvSpPr/>
          <p:nvPr/>
        </p:nvSpPr>
        <p:spPr>
          <a:xfrm>
            <a:off x="3184203" y="1675894"/>
            <a:ext cx="1515961" cy="1368152"/>
          </a:xfrm>
          <a:prstGeom prst="hexagon">
            <a:avLst/>
          </a:prstGeom>
          <a:solidFill>
            <a:srgbClr val="154C98"/>
          </a:solidFill>
          <a:ln>
            <a:solidFill>
              <a:srgbClr val="154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ágono 14"/>
          <p:cNvSpPr/>
          <p:nvPr/>
        </p:nvSpPr>
        <p:spPr>
          <a:xfrm>
            <a:off x="631205" y="3142264"/>
            <a:ext cx="1515961" cy="1368152"/>
          </a:xfrm>
          <a:prstGeom prst="hexagon">
            <a:avLst/>
          </a:prstGeom>
          <a:solidFill>
            <a:srgbClr val="154C98"/>
          </a:solidFill>
          <a:ln>
            <a:solidFill>
              <a:srgbClr val="154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ágono 15"/>
          <p:cNvSpPr/>
          <p:nvPr/>
        </p:nvSpPr>
        <p:spPr>
          <a:xfrm>
            <a:off x="3184202" y="3158604"/>
            <a:ext cx="1515961" cy="1368152"/>
          </a:xfrm>
          <a:prstGeom prst="hexagon">
            <a:avLst/>
          </a:prstGeom>
          <a:solidFill>
            <a:srgbClr val="154C98"/>
          </a:solidFill>
          <a:ln>
            <a:solidFill>
              <a:srgbClr val="154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ágono 17"/>
          <p:cNvSpPr/>
          <p:nvPr/>
        </p:nvSpPr>
        <p:spPr>
          <a:xfrm>
            <a:off x="3184201" y="4639702"/>
            <a:ext cx="1515961" cy="1368152"/>
          </a:xfrm>
          <a:prstGeom prst="hexagon">
            <a:avLst/>
          </a:prstGeom>
          <a:noFill/>
          <a:ln w="38100">
            <a:solidFill>
              <a:srgbClr val="154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ágono 18"/>
          <p:cNvSpPr/>
          <p:nvPr/>
        </p:nvSpPr>
        <p:spPr>
          <a:xfrm>
            <a:off x="-639267" y="2409079"/>
            <a:ext cx="1515961" cy="1368152"/>
          </a:xfrm>
          <a:prstGeom prst="hexagon">
            <a:avLst/>
          </a:prstGeom>
          <a:solidFill>
            <a:srgbClr val="154C9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ágono 21"/>
          <p:cNvSpPr/>
          <p:nvPr/>
        </p:nvSpPr>
        <p:spPr>
          <a:xfrm>
            <a:off x="641088" y="209524"/>
            <a:ext cx="1515961" cy="1368152"/>
          </a:xfrm>
          <a:prstGeom prst="hexagon">
            <a:avLst/>
          </a:prstGeom>
          <a:solidFill>
            <a:srgbClr val="154C9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ágono 22"/>
          <p:cNvSpPr/>
          <p:nvPr/>
        </p:nvSpPr>
        <p:spPr>
          <a:xfrm>
            <a:off x="631202" y="4608634"/>
            <a:ext cx="1515961" cy="1368152"/>
          </a:xfrm>
          <a:prstGeom prst="hexagon">
            <a:avLst/>
          </a:prstGeom>
          <a:solidFill>
            <a:srgbClr val="154C9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ágono 23"/>
          <p:cNvSpPr/>
          <p:nvPr/>
        </p:nvSpPr>
        <p:spPr>
          <a:xfrm>
            <a:off x="-645295" y="3894208"/>
            <a:ext cx="1515961" cy="1368152"/>
          </a:xfrm>
          <a:prstGeom prst="hexagon">
            <a:avLst/>
          </a:prstGeom>
          <a:noFill/>
          <a:ln w="38100">
            <a:solidFill>
              <a:srgbClr val="154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ágono 24"/>
          <p:cNvSpPr/>
          <p:nvPr/>
        </p:nvSpPr>
        <p:spPr>
          <a:xfrm>
            <a:off x="-625529" y="923950"/>
            <a:ext cx="1515961" cy="1368152"/>
          </a:xfrm>
          <a:prstGeom prst="hexagon">
            <a:avLst/>
          </a:prstGeom>
          <a:noFill/>
          <a:ln w="38100">
            <a:solidFill>
              <a:srgbClr val="154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adroTexto 27">
            <a:hlinkClick r:id="rId5" action="ppaction://hlinksldjump"/>
          </p:cNvPr>
          <p:cNvSpPr txBox="1"/>
          <p:nvPr/>
        </p:nvSpPr>
        <p:spPr>
          <a:xfrm>
            <a:off x="541643" y="1988840"/>
            <a:ext cx="1687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VR</a:t>
            </a:r>
            <a:endParaRPr lang="en-US" sz="2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AutoShape 6" descr="Cerebro - Iconos gratis de médico"/>
          <p:cNvSpPr>
            <a:spLocks noChangeAspect="1" noChangeArrowheads="1"/>
          </p:cNvSpPr>
          <p:nvPr/>
        </p:nvSpPr>
        <p:spPr bwMode="auto">
          <a:xfrm>
            <a:off x="132451" y="-88494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" name="Imagen 29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24" y="3364378"/>
            <a:ext cx="862569" cy="923923"/>
          </a:xfrm>
          <a:prstGeom prst="rect">
            <a:avLst/>
          </a:prstGeom>
        </p:spPr>
      </p:pic>
      <p:pic>
        <p:nvPicPr>
          <p:cNvPr id="31" name="Imagen 30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78" y="1944183"/>
            <a:ext cx="893015" cy="893015"/>
          </a:xfrm>
          <a:prstGeom prst="rect">
            <a:avLst/>
          </a:prstGeom>
        </p:spPr>
      </p:pic>
      <p:pic>
        <p:nvPicPr>
          <p:cNvPr id="32" name="Imagen 31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9592" y="3344220"/>
            <a:ext cx="964237" cy="964237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1907704" y="3875449"/>
            <a:ext cx="1515961" cy="1368152"/>
            <a:chOff x="1907704" y="3875449"/>
            <a:chExt cx="1515961" cy="1368152"/>
          </a:xfrm>
        </p:grpSpPr>
        <p:sp>
          <p:nvSpPr>
            <p:cNvPr id="17" name="Hexágono 16"/>
            <p:cNvSpPr/>
            <p:nvPr/>
          </p:nvSpPr>
          <p:spPr>
            <a:xfrm>
              <a:off x="1907704" y="3875449"/>
              <a:ext cx="1515961" cy="1368152"/>
            </a:xfrm>
            <a:prstGeom prst="hexagon">
              <a:avLst/>
            </a:prstGeom>
            <a:solidFill>
              <a:srgbClr val="154C98"/>
            </a:solidFill>
            <a:ln>
              <a:solidFill>
                <a:srgbClr val="154C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Imagen 32">
              <a:hlinkClick r:id="rId12" action="ppaction://hlinksldjump"/>
            </p:cNvPr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6351" y="4100614"/>
              <a:ext cx="955340" cy="955340"/>
            </a:xfrm>
            <a:prstGeom prst="rect">
              <a:avLst/>
            </a:prstGeom>
          </p:spPr>
        </p:pic>
      </p:grpSp>
      <p:grpSp>
        <p:nvGrpSpPr>
          <p:cNvPr id="6" name="Grupo 5"/>
          <p:cNvGrpSpPr/>
          <p:nvPr/>
        </p:nvGrpSpPr>
        <p:grpSpPr>
          <a:xfrm>
            <a:off x="1907704" y="942709"/>
            <a:ext cx="1515961" cy="1368152"/>
            <a:chOff x="1907704" y="942709"/>
            <a:chExt cx="1515961" cy="1368152"/>
          </a:xfrm>
        </p:grpSpPr>
        <p:sp>
          <p:nvSpPr>
            <p:cNvPr id="10" name="Hexágono 9"/>
            <p:cNvSpPr/>
            <p:nvPr/>
          </p:nvSpPr>
          <p:spPr>
            <a:xfrm>
              <a:off x="1907704" y="942709"/>
              <a:ext cx="1515961" cy="1368152"/>
            </a:xfrm>
            <a:prstGeom prst="hexagon">
              <a:avLst/>
            </a:prstGeom>
            <a:solidFill>
              <a:srgbClr val="154C98"/>
            </a:solidFill>
            <a:ln>
              <a:solidFill>
                <a:srgbClr val="154C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>
              <a:hlinkClick r:id="rId14" action="ppaction://hlinksldjump"/>
            </p:cNvPr>
            <p:cNvPicPr>
              <a:picLocks noChangeAspect="1"/>
            </p:cNvPicPr>
            <p:nvPr/>
          </p:nvPicPr>
          <p:blipFill>
            <a:blip r:embed="rId1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3665" y="1293185"/>
              <a:ext cx="780712" cy="662325"/>
            </a:xfrm>
            <a:prstGeom prst="rect">
              <a:avLst/>
            </a:prstGeom>
          </p:spPr>
        </p:pic>
      </p:grpSp>
      <p:sp>
        <p:nvSpPr>
          <p:cNvPr id="34" name="Título 1">
            <a:extLst>
              <a:ext uri="{FF2B5EF4-FFF2-40B4-BE49-F238E27FC236}">
                <a16:creationId xmlns:a16="http://schemas.microsoft.com/office/drawing/2014/main" id="{E8019CF5-972E-B350-4598-C5918DC6F464}"/>
              </a:ext>
            </a:extLst>
          </p:cNvPr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</a:t>
            </a:r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 CONCLUSIONES Y RECOMENDACIONES</a:t>
            </a:r>
          </a:p>
        </p:txBody>
      </p:sp>
      <p:sp>
        <p:nvSpPr>
          <p:cNvPr id="35" name="Hexágono 34"/>
          <p:cNvSpPr/>
          <p:nvPr/>
        </p:nvSpPr>
        <p:spPr>
          <a:xfrm>
            <a:off x="623729" y="1675894"/>
            <a:ext cx="1515961" cy="1368152"/>
          </a:xfrm>
          <a:prstGeom prst="hexagon">
            <a:avLst/>
          </a:prstGeom>
          <a:solidFill>
            <a:srgbClr val="154C9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Imagen 35"/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56" y="1809743"/>
            <a:ext cx="1095747" cy="109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69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/>
          <p:cNvSpPr/>
          <p:nvPr/>
        </p:nvSpPr>
        <p:spPr>
          <a:xfrm>
            <a:off x="3030941" y="1430134"/>
            <a:ext cx="5892622" cy="4583803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E7BBF08-FBC0-217E-4C44-C9D521CA9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5239" y="5301208"/>
            <a:ext cx="703225" cy="712729"/>
          </a:xfrm>
          <a:prstGeom prst="rect">
            <a:avLst/>
          </a:prstGeom>
        </p:spPr>
      </p:pic>
      <p:cxnSp>
        <p:nvCxnSpPr>
          <p:cNvPr id="19" name="Conector recto 18"/>
          <p:cNvCxnSpPr/>
          <p:nvPr/>
        </p:nvCxnSpPr>
        <p:spPr>
          <a:xfrm>
            <a:off x="3206462" y="2060848"/>
            <a:ext cx="3165738" cy="103269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3206462" y="2169880"/>
            <a:ext cx="2445658" cy="253470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3206462" y="1168788"/>
            <a:ext cx="2949714" cy="84854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>
            <a:off x="5823826" y="231050"/>
            <a:ext cx="1875476" cy="1875476"/>
          </a:xfrm>
          <a:prstGeom prst="ellipse">
            <a:avLst/>
          </a:prstGeom>
          <a:solidFill>
            <a:srgbClr val="154C9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5860375" y="974179"/>
            <a:ext cx="1802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Evaluación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6294364" y="2367850"/>
            <a:ext cx="1456185" cy="1456185"/>
          </a:xfrm>
          <a:prstGeom prst="ellipse">
            <a:avLst/>
          </a:prstGeom>
          <a:solidFill>
            <a:srgbClr val="154C9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5977252" y="2895888"/>
            <a:ext cx="2090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MoCA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5561458" y="4071378"/>
            <a:ext cx="1307324" cy="1307324"/>
          </a:xfrm>
          <a:prstGeom prst="ellipse">
            <a:avLst/>
          </a:prstGeom>
          <a:solidFill>
            <a:srgbClr val="154C9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5529954" y="4524985"/>
            <a:ext cx="137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Apoyo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7" name="Hexágono 16"/>
          <p:cNvSpPr/>
          <p:nvPr/>
        </p:nvSpPr>
        <p:spPr>
          <a:xfrm rot="310843">
            <a:off x="526681" y="685746"/>
            <a:ext cx="2924522" cy="2639375"/>
          </a:xfrm>
          <a:prstGeom prst="hexagon">
            <a:avLst/>
          </a:prstGeom>
          <a:solidFill>
            <a:srgbClr val="154C9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pic>
        <p:nvPicPr>
          <p:cNvPr id="18" name="Imagen 1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0843">
            <a:off x="1233114" y="1361597"/>
            <a:ext cx="1506114" cy="1277726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E8019CF5-972E-B350-4598-C5918DC6F464}"/>
              </a:ext>
            </a:extLst>
          </p:cNvPr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V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 CONCLUSIONES Y RECOMENDACIONES</a:t>
            </a:r>
          </a:p>
        </p:txBody>
      </p:sp>
    </p:spTree>
    <p:extLst>
      <p:ext uri="{BB962C8B-B14F-4D97-AF65-F5344CB8AC3E}">
        <p14:creationId xmlns:p14="http://schemas.microsoft.com/office/powerpoint/2010/main" val="145893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/>
          <p:cNvSpPr/>
          <p:nvPr/>
        </p:nvSpPr>
        <p:spPr>
          <a:xfrm>
            <a:off x="3030941" y="1430134"/>
            <a:ext cx="5892622" cy="4583803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E7BBF08-FBC0-217E-4C44-C9D521CA9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5239" y="5301208"/>
            <a:ext cx="703225" cy="712729"/>
          </a:xfrm>
          <a:prstGeom prst="rect">
            <a:avLst/>
          </a:prstGeom>
        </p:spPr>
      </p:pic>
      <p:cxnSp>
        <p:nvCxnSpPr>
          <p:cNvPr id="19" name="Conector recto 18"/>
          <p:cNvCxnSpPr/>
          <p:nvPr/>
        </p:nvCxnSpPr>
        <p:spPr>
          <a:xfrm>
            <a:off x="3206462" y="2060848"/>
            <a:ext cx="3165738" cy="103269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3206462" y="2169880"/>
            <a:ext cx="2445658" cy="253470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3206462" y="1168788"/>
            <a:ext cx="2949714" cy="84854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>
            <a:off x="5823826" y="231050"/>
            <a:ext cx="1875476" cy="1875476"/>
          </a:xfrm>
          <a:prstGeom prst="ellipse">
            <a:avLst/>
          </a:prstGeom>
          <a:solidFill>
            <a:srgbClr val="154C9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5860375" y="974179"/>
            <a:ext cx="1802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Personal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6294364" y="2367850"/>
            <a:ext cx="1456185" cy="1456185"/>
          </a:xfrm>
          <a:prstGeom prst="ellipse">
            <a:avLst/>
          </a:prstGeom>
          <a:solidFill>
            <a:srgbClr val="154C9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5977252" y="2895888"/>
            <a:ext cx="2090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Ingreso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5561458" y="4071378"/>
            <a:ext cx="1307324" cy="1307324"/>
          </a:xfrm>
          <a:prstGeom prst="ellipse">
            <a:avLst/>
          </a:prstGeom>
          <a:solidFill>
            <a:srgbClr val="154C9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5529954" y="4524985"/>
            <a:ext cx="137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Anual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7" name="Hexágono 16"/>
          <p:cNvSpPr/>
          <p:nvPr/>
        </p:nvSpPr>
        <p:spPr>
          <a:xfrm rot="310843">
            <a:off x="526681" y="685746"/>
            <a:ext cx="2924522" cy="2639375"/>
          </a:xfrm>
          <a:prstGeom prst="hexagon">
            <a:avLst/>
          </a:prstGeom>
          <a:solidFill>
            <a:srgbClr val="154C9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pic>
        <p:nvPicPr>
          <p:cNvPr id="18" name="Imagen 1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0843">
            <a:off x="1347308" y="1361597"/>
            <a:ext cx="1277726" cy="1277726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E8019CF5-972E-B350-4598-C5918DC6F464}"/>
              </a:ext>
            </a:extLst>
          </p:cNvPr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V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 CONCLUSIONES Y RECOMENDACIONES</a:t>
            </a:r>
          </a:p>
        </p:txBody>
      </p:sp>
    </p:spTree>
    <p:extLst>
      <p:ext uri="{BB962C8B-B14F-4D97-AF65-F5344CB8AC3E}">
        <p14:creationId xmlns:p14="http://schemas.microsoft.com/office/powerpoint/2010/main" val="299621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/>
          <p:cNvSpPr/>
          <p:nvPr/>
        </p:nvSpPr>
        <p:spPr>
          <a:xfrm>
            <a:off x="1763688" y="1430134"/>
            <a:ext cx="7159875" cy="4583803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saturation sat="2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E7BBF08-FBC0-217E-4C44-C9D521CA9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5239" y="5301208"/>
            <a:ext cx="703225" cy="712729"/>
          </a:xfrm>
          <a:prstGeom prst="rect">
            <a:avLst/>
          </a:prstGeom>
        </p:spPr>
      </p:pic>
      <p:cxnSp>
        <p:nvCxnSpPr>
          <p:cNvPr id="19" name="Conector recto 18"/>
          <p:cNvCxnSpPr/>
          <p:nvPr/>
        </p:nvCxnSpPr>
        <p:spPr>
          <a:xfrm>
            <a:off x="3206462" y="2060848"/>
            <a:ext cx="3165738" cy="103269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3206462" y="2169880"/>
            <a:ext cx="2445658" cy="253470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3206462" y="1168788"/>
            <a:ext cx="2949714" cy="84854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>
            <a:off x="5823826" y="231050"/>
            <a:ext cx="1875476" cy="1875476"/>
          </a:xfrm>
          <a:prstGeom prst="ellipse">
            <a:avLst/>
          </a:prstGeom>
          <a:solidFill>
            <a:srgbClr val="154C9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5848843" y="959788"/>
            <a:ext cx="183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Habilidades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6294364" y="2367850"/>
            <a:ext cx="1456185" cy="1456185"/>
          </a:xfrm>
          <a:prstGeom prst="ellipse">
            <a:avLst/>
          </a:prstGeom>
          <a:solidFill>
            <a:srgbClr val="154C9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5977252" y="2895888"/>
            <a:ext cx="2090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Memoria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5561458" y="4071378"/>
            <a:ext cx="1307324" cy="1307324"/>
          </a:xfrm>
          <a:prstGeom prst="ellipse">
            <a:avLst/>
          </a:prstGeom>
          <a:solidFill>
            <a:srgbClr val="154C9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5529954" y="4524985"/>
            <a:ext cx="137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DC leve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7" name="Hexágono 16"/>
          <p:cNvSpPr/>
          <p:nvPr/>
        </p:nvSpPr>
        <p:spPr>
          <a:xfrm rot="310843">
            <a:off x="526681" y="685746"/>
            <a:ext cx="2924522" cy="2639375"/>
          </a:xfrm>
          <a:prstGeom prst="hexagon">
            <a:avLst/>
          </a:prstGeom>
          <a:solidFill>
            <a:srgbClr val="154C9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pic>
        <p:nvPicPr>
          <p:cNvPr id="18" name="Imagen 1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0843">
            <a:off x="1389732" y="1361597"/>
            <a:ext cx="1192878" cy="1277726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E8019CF5-972E-B350-4598-C5918DC6F464}"/>
              </a:ext>
            </a:extLst>
          </p:cNvPr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V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 CONCLUSIONES Y RECOMENDACIONES</a:t>
            </a:r>
          </a:p>
        </p:txBody>
      </p:sp>
    </p:spTree>
    <p:extLst>
      <p:ext uri="{BB962C8B-B14F-4D97-AF65-F5344CB8AC3E}">
        <p14:creationId xmlns:p14="http://schemas.microsoft.com/office/powerpoint/2010/main" val="224354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lipse 32"/>
          <p:cNvSpPr/>
          <p:nvPr/>
        </p:nvSpPr>
        <p:spPr>
          <a:xfrm>
            <a:off x="2423794" y="1395476"/>
            <a:ext cx="7436457" cy="4583803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cxnSp>
        <p:nvCxnSpPr>
          <p:cNvPr id="4" name="Conector recto 3"/>
          <p:cNvCxnSpPr/>
          <p:nvPr/>
        </p:nvCxnSpPr>
        <p:spPr>
          <a:xfrm>
            <a:off x="3206462" y="2060848"/>
            <a:ext cx="3165738" cy="103269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3206462" y="2169880"/>
            <a:ext cx="2445658" cy="253470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3206462" y="1168788"/>
            <a:ext cx="2949714" cy="84854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>
            <a:off x="5860375" y="609508"/>
            <a:ext cx="1307324" cy="1307324"/>
          </a:xfrm>
          <a:prstGeom prst="ellipse">
            <a:avLst/>
          </a:prstGeom>
          <a:solidFill>
            <a:srgbClr val="154C9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937973" y="1063115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Apoyo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215120" y="2060848"/>
            <a:ext cx="1944215" cy="1944215"/>
          </a:xfrm>
          <a:prstGeom prst="ellipse">
            <a:avLst/>
          </a:prstGeom>
          <a:solidFill>
            <a:srgbClr val="154C9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142023" y="2832901"/>
            <a:ext cx="2090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Optimización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561458" y="4071378"/>
            <a:ext cx="1307324" cy="1307324"/>
          </a:xfrm>
          <a:prstGeom prst="ellipse">
            <a:avLst/>
          </a:prstGeom>
          <a:solidFill>
            <a:srgbClr val="154C9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529954" y="4524985"/>
            <a:ext cx="137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Eficacia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8" name="Grupo 27"/>
          <p:cNvGrpSpPr/>
          <p:nvPr/>
        </p:nvGrpSpPr>
        <p:grpSpPr>
          <a:xfrm>
            <a:off x="539552" y="692696"/>
            <a:ext cx="2872347" cy="2592288"/>
            <a:chOff x="539552" y="692696"/>
            <a:chExt cx="2872347" cy="2592288"/>
          </a:xfrm>
        </p:grpSpPr>
        <p:sp>
          <p:nvSpPr>
            <p:cNvPr id="6" name="Hexágono 5"/>
            <p:cNvSpPr/>
            <p:nvPr/>
          </p:nvSpPr>
          <p:spPr>
            <a:xfrm rot="312204">
              <a:off x="539552" y="692696"/>
              <a:ext cx="2872347" cy="2592288"/>
            </a:xfrm>
            <a:prstGeom prst="hexagon">
              <a:avLst/>
            </a:prstGeom>
            <a:solidFill>
              <a:srgbClr val="154C9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  <p:pic>
          <p:nvPicPr>
            <p:cNvPr id="8" name="Imagen 7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05724">
              <a:off x="1060335" y="1117936"/>
              <a:ext cx="1810118" cy="1810118"/>
            </a:xfrm>
            <a:prstGeom prst="rect">
              <a:avLst/>
            </a:prstGeom>
          </p:spPr>
        </p:pic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7E7BBF08-FBC0-217E-4C44-C9D521CA9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5239" y="5301208"/>
            <a:ext cx="703225" cy="712729"/>
          </a:xfrm>
          <a:prstGeom prst="rect">
            <a:avLst/>
          </a:prstGeom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E8019CF5-972E-B350-4598-C5918DC6F464}"/>
              </a:ext>
            </a:extLst>
          </p:cNvPr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V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 CONCLUSIONES Y RECOMENDACIONES</a:t>
            </a:r>
          </a:p>
        </p:txBody>
      </p:sp>
    </p:spTree>
    <p:extLst>
      <p:ext uri="{BB962C8B-B14F-4D97-AF65-F5344CB8AC3E}">
        <p14:creationId xmlns:p14="http://schemas.microsoft.com/office/powerpoint/2010/main" val="421781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9" y="1605517"/>
            <a:ext cx="4104456" cy="23087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3889" y="426552"/>
            <a:ext cx="3527530" cy="2017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0072" y="3030209"/>
            <a:ext cx="2556119" cy="21765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E7BBF08-FBC0-217E-4C44-C9D521CA9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5239" y="5301208"/>
            <a:ext cx="703225" cy="712729"/>
          </a:xfrm>
          <a:prstGeom prst="rect">
            <a:avLst/>
          </a:prstGeom>
        </p:spPr>
      </p:pic>
      <p:sp>
        <p:nvSpPr>
          <p:cNvPr id="10" name="Hexágono 9"/>
          <p:cNvSpPr/>
          <p:nvPr/>
        </p:nvSpPr>
        <p:spPr>
          <a:xfrm>
            <a:off x="3569587" y="4444628"/>
            <a:ext cx="1515961" cy="1368152"/>
          </a:xfrm>
          <a:prstGeom prst="hexagon">
            <a:avLst/>
          </a:prstGeom>
          <a:solidFill>
            <a:srgbClr val="154C9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pic>
        <p:nvPicPr>
          <p:cNvPr id="11" name="Imagen 10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79912" y="4646584"/>
            <a:ext cx="964237" cy="96423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E8019CF5-972E-B350-4598-C5918DC6F464}"/>
              </a:ext>
            </a:extLst>
          </p:cNvPr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V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 CONCLUSIONES Y RECOMENDACIONES</a:t>
            </a:r>
          </a:p>
        </p:txBody>
      </p:sp>
    </p:spTree>
    <p:extLst>
      <p:ext uri="{BB962C8B-B14F-4D97-AF65-F5344CB8AC3E}">
        <p14:creationId xmlns:p14="http://schemas.microsoft.com/office/powerpoint/2010/main" val="24009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EE5F926-D58B-BB96-7AF6-D19C45A70F06}"/>
              </a:ext>
            </a:extLst>
          </p:cNvPr>
          <p:cNvSpPr txBox="1"/>
          <p:nvPr/>
        </p:nvSpPr>
        <p:spPr>
          <a:xfrm>
            <a:off x="476545" y="2505670"/>
            <a:ext cx="8190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RECOMENDACIONES</a:t>
            </a:r>
            <a:endParaRPr lang="es-VE" sz="5400" b="1" dirty="0"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63C449D-F2AE-2AE9-F1CB-8308FD861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47" y="309680"/>
            <a:ext cx="703295" cy="7128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 CONCLUSIONES Y RECOMENDACIONES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049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8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00417 0.21297 L -0.12361 0.47963 L -0.09028 0.66644 L -0.09028 0.74236 L -0.19583 0.67199 L -0.19861 0.52223 L 0.02639 0.48889 L -0.18056 0.22963 L -0.34167 0.18149 L 2.77778E-6 -2.96296E-6 Z " pathEditMode="relative" ptsTypes="AAAAAAAAA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EE5F926-D58B-BB96-7AF6-D19C45A70F06}"/>
              </a:ext>
            </a:extLst>
          </p:cNvPr>
          <p:cNvSpPr txBox="1"/>
          <p:nvPr/>
        </p:nvSpPr>
        <p:spPr>
          <a:xfrm>
            <a:off x="1583668" y="2664169"/>
            <a:ext cx="597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IMPORTANCIA</a:t>
            </a:r>
            <a:endParaRPr lang="es-VE" sz="5400" b="1" dirty="0"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63C449D-F2AE-2AE9-F1CB-8308FD861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47" y="309680"/>
            <a:ext cx="703295" cy="7128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 PROPUESTA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4165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8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00417 0.21297 L -0.12361 0.47963 L -0.09028 0.66644 L -0.09028 0.74236 L -0.19583 0.67199 L -0.19861 0.52223 L 0.02639 0.48889 L -0.18056 0.22963 L -0.34167 0.18149 L 2.77778E-6 -2.96296E-6 Z " pathEditMode="relative" ptsTypes="AAAAAAAAA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E7BBF08-FBC0-217E-4C44-C9D521CA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5239" y="340007"/>
            <a:ext cx="703225" cy="712729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 PROPUESTA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2051" name="Grupo 2050"/>
          <p:cNvGrpSpPr/>
          <p:nvPr/>
        </p:nvGrpSpPr>
        <p:grpSpPr>
          <a:xfrm>
            <a:off x="577957" y="1321260"/>
            <a:ext cx="1872208" cy="1492671"/>
            <a:chOff x="577957" y="1321260"/>
            <a:chExt cx="1872208" cy="1492671"/>
          </a:xfrm>
        </p:grpSpPr>
        <p:pic>
          <p:nvPicPr>
            <p:cNvPr id="2050" name="Picture 2" descr="Mobile App PNGs for Free Downloa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425" y="1321260"/>
              <a:ext cx="841272" cy="1092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>
              <a:off x="577957" y="2413821"/>
              <a:ext cx="18722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App Móvil</a:t>
              </a:r>
              <a:endParaRPr lang="en-US" sz="2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060" name="Grupo 2059"/>
          <p:cNvGrpSpPr/>
          <p:nvPr/>
        </p:nvGrpSpPr>
        <p:grpSpPr>
          <a:xfrm>
            <a:off x="4543542" y="563007"/>
            <a:ext cx="2010215" cy="2528876"/>
            <a:chOff x="4543542" y="563007"/>
            <a:chExt cx="2010215" cy="2528876"/>
          </a:xfrm>
        </p:grpSpPr>
        <p:sp>
          <p:nvSpPr>
            <p:cNvPr id="47" name="Elipse 46"/>
            <p:cNvSpPr/>
            <p:nvPr/>
          </p:nvSpPr>
          <p:spPr>
            <a:xfrm>
              <a:off x="4543542" y="563007"/>
              <a:ext cx="2010215" cy="20109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4612545" y="2691773"/>
              <a:ext cx="18722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Evaluar</a:t>
              </a:r>
              <a:endParaRPr lang="en-US" sz="2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2052" name="Picture 4" descr="Valoración Evaluar La - Imagen gratis en Pixabay - Pixaba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519" y="893166"/>
              <a:ext cx="1356740" cy="1378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1" name="Grupo 2060"/>
          <p:cNvGrpSpPr/>
          <p:nvPr/>
        </p:nvGrpSpPr>
        <p:grpSpPr>
          <a:xfrm>
            <a:off x="671750" y="3574488"/>
            <a:ext cx="1872208" cy="2302784"/>
            <a:chOff x="671750" y="3574488"/>
            <a:chExt cx="1872208" cy="2302784"/>
          </a:xfrm>
        </p:grpSpPr>
        <p:sp>
          <p:nvSpPr>
            <p:cNvPr id="8" name="Elipse 7"/>
            <p:cNvSpPr/>
            <p:nvPr/>
          </p:nvSpPr>
          <p:spPr>
            <a:xfrm>
              <a:off x="882392" y="3574488"/>
              <a:ext cx="1377771" cy="13782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 descr="Cognitivo - Iconos gratis de asistencia sanitaria y médic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050" y="3649398"/>
              <a:ext cx="1228455" cy="1228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uadroTexto 16"/>
            <p:cNvSpPr txBox="1"/>
            <p:nvPr/>
          </p:nvSpPr>
          <p:spPr>
            <a:xfrm>
              <a:off x="671750" y="5169386"/>
              <a:ext cx="18722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Funciones Cognitivas</a:t>
              </a:r>
              <a:endParaRPr lang="en-US" sz="2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057" name="Grupo 2056"/>
          <p:cNvGrpSpPr/>
          <p:nvPr/>
        </p:nvGrpSpPr>
        <p:grpSpPr>
          <a:xfrm>
            <a:off x="6182903" y="3108270"/>
            <a:ext cx="1872208" cy="1876494"/>
            <a:chOff x="6182903" y="3108270"/>
            <a:chExt cx="1872208" cy="1876494"/>
          </a:xfrm>
        </p:grpSpPr>
        <p:pic>
          <p:nvPicPr>
            <p:cNvPr id="2056" name="Picture 8" descr="Íconos de personal en SVG, PNG, AI para descarga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259" y="3108270"/>
              <a:ext cx="1559497" cy="1559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CuadroTexto 22"/>
            <p:cNvSpPr txBox="1"/>
            <p:nvPr/>
          </p:nvSpPr>
          <p:spPr>
            <a:xfrm>
              <a:off x="6182903" y="4584654"/>
              <a:ext cx="18722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Personal</a:t>
              </a:r>
              <a:endParaRPr lang="en-US" sz="2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cxnSp>
        <p:nvCxnSpPr>
          <p:cNvPr id="26" name="Conector recto de flecha 25"/>
          <p:cNvCxnSpPr/>
          <p:nvPr/>
        </p:nvCxnSpPr>
        <p:spPr>
          <a:xfrm flipV="1">
            <a:off x="2260163" y="1700808"/>
            <a:ext cx="2087639" cy="3600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 flipH="1">
            <a:off x="2260163" y="2305497"/>
            <a:ext cx="2239830" cy="148354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 flipV="1">
            <a:off x="2450165" y="3789040"/>
            <a:ext cx="3688429" cy="5236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9EE5F926-D58B-BB96-7AF6-D19C45A70F06}"/>
              </a:ext>
            </a:extLst>
          </p:cNvPr>
          <p:cNvSpPr txBox="1"/>
          <p:nvPr/>
        </p:nvSpPr>
        <p:spPr>
          <a:xfrm>
            <a:off x="-684584" y="209124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IMPORTANCIA</a:t>
            </a:r>
            <a:endParaRPr lang="es-VE" sz="3600" b="1" dirty="0"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137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8" presetClass="emph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00"/>
                            </p:stCondLst>
                            <p:childTnLst>
                              <p:par>
                                <p:cTn id="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2"/>
      <p:bldP spid="45" grpId="3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EE5F926-D58B-BB96-7AF6-D19C45A70F06}"/>
              </a:ext>
            </a:extLst>
          </p:cNvPr>
          <p:cNvSpPr txBox="1"/>
          <p:nvPr/>
        </p:nvSpPr>
        <p:spPr>
          <a:xfrm>
            <a:off x="1583668" y="2664169"/>
            <a:ext cx="597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VIABILIDAD</a:t>
            </a:r>
            <a:endParaRPr lang="es-VE" sz="5400" b="1" dirty="0"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63C449D-F2AE-2AE9-F1CB-8308FD861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47" y="309680"/>
            <a:ext cx="703295" cy="7128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 PROPUESTA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04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8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00417 0.21297 L -0.12361 0.47963 L -0.09028 0.66644 L -0.09028 0.74236 L -0.19583 0.67199 L -0.19861 0.52223 L 0.02639 0.48889 L -0.18056 0.22963 L -0.34167 0.18149 L 2.77778E-6 -2.96296E-6 Z " pathEditMode="relative" ptsTypes="AAAAAAAAA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95535" y="1412776"/>
            <a:ext cx="8396851" cy="1883657"/>
          </a:xfrm>
          <a:prstGeom prst="rect">
            <a:avLst/>
          </a:prstGeom>
          <a:solidFill>
            <a:srgbClr val="1B63C3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¿Cómo desarrollar una Aplicación Móvil para la evaluación de Deterioro Cognitivo en el proceso de selección de </a:t>
            </a: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</a:t>
            </a:r>
            <a:r>
              <a:rPr lang="es-E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rsonal Administrativo, Servicio </a:t>
            </a: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G</a:t>
            </a:r>
            <a:r>
              <a:rPr lang="es-E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eneral y Prevención y Control </a:t>
            </a: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la Dirección de Evaluación y Apoyo Psicológico de la UNIMAR?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DB10D8C-202F-209A-4222-4FC683E70151}"/>
              </a:ext>
            </a:extLst>
          </p:cNvPr>
          <p:cNvSpPr txBox="1"/>
          <p:nvPr/>
        </p:nvSpPr>
        <p:spPr>
          <a:xfrm>
            <a:off x="971600" y="688340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1. Interrogante</a:t>
            </a:r>
            <a:endParaRPr lang="es-VE" sz="3200" b="1" dirty="0"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AA306DB-D1AC-8EEC-A458-D9DAF620F968}"/>
              </a:ext>
            </a:extLst>
          </p:cNvPr>
          <p:cNvSpPr/>
          <p:nvPr/>
        </p:nvSpPr>
        <p:spPr>
          <a:xfrm>
            <a:off x="8820542" y="4653136"/>
            <a:ext cx="703225" cy="640722"/>
          </a:xfrm>
          <a:prstGeom prst="ellipse">
            <a:avLst/>
          </a:prstGeom>
          <a:solidFill>
            <a:srgbClr val="154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E554351-6B8D-EA49-D13C-28E2793B5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47" y="309680"/>
            <a:ext cx="703295" cy="712800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I OBJETIVOS DE LA INVESTIGACIÓN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-1656184" y="3656895"/>
            <a:ext cx="1656184" cy="2232248"/>
            <a:chOff x="3743908" y="3656894"/>
            <a:chExt cx="1656184" cy="2232248"/>
          </a:xfrm>
        </p:grpSpPr>
        <p:pic>
          <p:nvPicPr>
            <p:cNvPr id="1026" name="Picture 2" descr="miedo a hacer preguntas 18107407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59" t="14788" r="50508" b="12932"/>
            <a:stretch/>
          </p:blipFill>
          <p:spPr bwMode="auto">
            <a:xfrm>
              <a:off x="3743908" y="3656894"/>
              <a:ext cx="1656184" cy="2232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Elipse 1"/>
            <p:cNvSpPr/>
            <p:nvPr/>
          </p:nvSpPr>
          <p:spPr>
            <a:xfrm>
              <a:off x="4860032" y="4184691"/>
              <a:ext cx="144016" cy="1084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0701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0.57465 0.003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33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/>
          <p:cNvSpPr/>
          <p:nvPr/>
        </p:nvSpPr>
        <p:spPr>
          <a:xfrm>
            <a:off x="-180528" y="-315416"/>
            <a:ext cx="9577064" cy="6846709"/>
          </a:xfrm>
          <a:prstGeom prst="rect">
            <a:avLst/>
          </a:prstGeom>
          <a:solidFill>
            <a:srgbClr val="1B63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ángulo 27"/>
          <p:cNvSpPr/>
          <p:nvPr/>
        </p:nvSpPr>
        <p:spPr>
          <a:xfrm>
            <a:off x="-324544" y="-531440"/>
            <a:ext cx="10009112" cy="7062733"/>
          </a:xfrm>
          <a:prstGeom prst="rect">
            <a:avLst/>
          </a:prstGeom>
          <a:solidFill>
            <a:srgbClr val="B5B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9" name="Rectángulo 2048"/>
          <p:cNvSpPr/>
          <p:nvPr/>
        </p:nvSpPr>
        <p:spPr>
          <a:xfrm>
            <a:off x="-324544" y="-531440"/>
            <a:ext cx="10009112" cy="7205714"/>
          </a:xfrm>
          <a:prstGeom prst="rect">
            <a:avLst/>
          </a:prstGeom>
          <a:solidFill>
            <a:srgbClr val="154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orma libre 40"/>
          <p:cNvSpPr/>
          <p:nvPr/>
        </p:nvSpPr>
        <p:spPr>
          <a:xfrm rot="19370339">
            <a:off x="590532" y="2300491"/>
            <a:ext cx="2783006" cy="2519430"/>
          </a:xfrm>
          <a:custGeom>
            <a:avLst/>
            <a:gdLst>
              <a:gd name="connsiteX0" fmla="*/ 0 w 2540640"/>
              <a:gd name="connsiteY0" fmla="*/ 0 h 2203120"/>
              <a:gd name="connsiteX1" fmla="*/ 2540318 w 2540640"/>
              <a:gd name="connsiteY1" fmla="*/ 0 h 2203120"/>
              <a:gd name="connsiteX2" fmla="*/ 2540640 w 2540640"/>
              <a:gd name="connsiteY2" fmla="*/ 33806 h 2203120"/>
              <a:gd name="connsiteX3" fmla="*/ 1302452 w 2540640"/>
              <a:gd name="connsiteY3" fmla="*/ 2087217 h 2203120"/>
              <a:gd name="connsiteX4" fmla="*/ 1094067 w 2540640"/>
              <a:gd name="connsiteY4" fmla="*/ 2203120 h 22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640" h="2203120">
                <a:moveTo>
                  <a:pt x="0" y="0"/>
                </a:moveTo>
                <a:lnTo>
                  <a:pt x="2540318" y="0"/>
                </a:lnTo>
                <a:lnTo>
                  <a:pt x="2540640" y="33806"/>
                </a:lnTo>
                <a:cubicBezTo>
                  <a:pt x="2509797" y="834371"/>
                  <a:pt x="2059152" y="1618509"/>
                  <a:pt x="1302452" y="2087217"/>
                </a:cubicBezTo>
                <a:lnTo>
                  <a:pt x="1094067" y="220312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orma libre 39"/>
          <p:cNvSpPr/>
          <p:nvPr/>
        </p:nvSpPr>
        <p:spPr>
          <a:xfrm rot="1584536">
            <a:off x="-511735" y="3546246"/>
            <a:ext cx="3104698" cy="2571774"/>
          </a:xfrm>
          <a:custGeom>
            <a:avLst/>
            <a:gdLst>
              <a:gd name="connsiteX0" fmla="*/ 0 w 2540640"/>
              <a:gd name="connsiteY0" fmla="*/ 0 h 2203120"/>
              <a:gd name="connsiteX1" fmla="*/ 2540318 w 2540640"/>
              <a:gd name="connsiteY1" fmla="*/ 0 h 2203120"/>
              <a:gd name="connsiteX2" fmla="*/ 2540640 w 2540640"/>
              <a:gd name="connsiteY2" fmla="*/ 33806 h 2203120"/>
              <a:gd name="connsiteX3" fmla="*/ 1302452 w 2540640"/>
              <a:gd name="connsiteY3" fmla="*/ 2087217 h 2203120"/>
              <a:gd name="connsiteX4" fmla="*/ 1094067 w 2540640"/>
              <a:gd name="connsiteY4" fmla="*/ 2203120 h 22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640" h="2203120">
                <a:moveTo>
                  <a:pt x="0" y="0"/>
                </a:moveTo>
                <a:lnTo>
                  <a:pt x="2540318" y="0"/>
                </a:lnTo>
                <a:lnTo>
                  <a:pt x="2540640" y="33806"/>
                </a:lnTo>
                <a:cubicBezTo>
                  <a:pt x="2509797" y="834371"/>
                  <a:pt x="2059152" y="1618509"/>
                  <a:pt x="1302452" y="2087217"/>
                </a:cubicBezTo>
                <a:lnTo>
                  <a:pt x="1094067" y="2203120"/>
                </a:lnTo>
                <a:close/>
              </a:path>
            </a:pathLst>
          </a:custGeom>
          <a:solidFill>
            <a:srgbClr val="154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orma libre 41"/>
          <p:cNvSpPr/>
          <p:nvPr/>
        </p:nvSpPr>
        <p:spPr>
          <a:xfrm rot="15263939">
            <a:off x="-186616" y="655136"/>
            <a:ext cx="2761589" cy="2960989"/>
          </a:xfrm>
          <a:custGeom>
            <a:avLst/>
            <a:gdLst>
              <a:gd name="connsiteX0" fmla="*/ 2259867 w 2259867"/>
              <a:gd name="connsiteY0" fmla="*/ 631010 h 2423040"/>
              <a:gd name="connsiteX1" fmla="*/ 2205808 w 2259867"/>
              <a:gd name="connsiteY1" fmla="*/ 812861 h 2423040"/>
              <a:gd name="connsiteX2" fmla="*/ 1173424 w 2259867"/>
              <a:gd name="connsiteY2" fmla="*/ 2278524 h 2423040"/>
              <a:gd name="connsiteX3" fmla="*/ 965039 w 2259867"/>
              <a:gd name="connsiteY3" fmla="*/ 2423040 h 2423040"/>
              <a:gd name="connsiteX4" fmla="*/ 0 w 2259867"/>
              <a:gd name="connsiteY4" fmla="*/ 0 h 24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9867" h="2423040">
                <a:moveTo>
                  <a:pt x="2259867" y="631010"/>
                </a:moveTo>
                <a:lnTo>
                  <a:pt x="2205808" y="812861"/>
                </a:lnTo>
                <a:cubicBezTo>
                  <a:pt x="1999746" y="1394368"/>
                  <a:pt x="1646361" y="1913262"/>
                  <a:pt x="1173424" y="2278524"/>
                </a:cubicBezTo>
                <a:lnTo>
                  <a:pt x="965039" y="2423040"/>
                </a:lnTo>
                <a:lnTo>
                  <a:pt x="0" y="0"/>
                </a:lnTo>
                <a:close/>
              </a:path>
            </a:pathLst>
          </a:custGeom>
          <a:solidFill>
            <a:srgbClr val="1B6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7BBF08-FBC0-217E-4C44-C9D521CA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5239" y="340007"/>
            <a:ext cx="703225" cy="712729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-180528" y="6194269"/>
            <a:ext cx="9577064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 PROPUESTA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9EE5F926-D58B-BB96-7AF6-D19C45A70F06}"/>
              </a:ext>
            </a:extLst>
          </p:cNvPr>
          <p:cNvSpPr txBox="1"/>
          <p:nvPr/>
        </p:nvSpPr>
        <p:spPr>
          <a:xfrm>
            <a:off x="-1053635" y="209124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VIABILIDAD</a:t>
            </a:r>
            <a:endParaRPr lang="es-VE" sz="3600" b="1" dirty="0"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5" name="Forma libre 34"/>
          <p:cNvSpPr/>
          <p:nvPr/>
        </p:nvSpPr>
        <p:spPr>
          <a:xfrm rot="1584536">
            <a:off x="-622513" y="3878123"/>
            <a:ext cx="2540640" cy="2203120"/>
          </a:xfrm>
          <a:custGeom>
            <a:avLst/>
            <a:gdLst>
              <a:gd name="connsiteX0" fmla="*/ 0 w 2540640"/>
              <a:gd name="connsiteY0" fmla="*/ 0 h 2203120"/>
              <a:gd name="connsiteX1" fmla="*/ 2540318 w 2540640"/>
              <a:gd name="connsiteY1" fmla="*/ 0 h 2203120"/>
              <a:gd name="connsiteX2" fmla="*/ 2540640 w 2540640"/>
              <a:gd name="connsiteY2" fmla="*/ 33806 h 2203120"/>
              <a:gd name="connsiteX3" fmla="*/ 1302452 w 2540640"/>
              <a:gd name="connsiteY3" fmla="*/ 2087217 h 2203120"/>
              <a:gd name="connsiteX4" fmla="*/ 1094067 w 2540640"/>
              <a:gd name="connsiteY4" fmla="*/ 2203120 h 22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640" h="2203120">
                <a:moveTo>
                  <a:pt x="0" y="0"/>
                </a:moveTo>
                <a:lnTo>
                  <a:pt x="2540318" y="0"/>
                </a:lnTo>
                <a:lnTo>
                  <a:pt x="2540640" y="33806"/>
                </a:lnTo>
                <a:cubicBezTo>
                  <a:pt x="2509797" y="834371"/>
                  <a:pt x="2059152" y="1618509"/>
                  <a:pt x="1302452" y="2087217"/>
                </a:cubicBezTo>
                <a:lnTo>
                  <a:pt x="1094067" y="22031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orma libre 35"/>
          <p:cNvSpPr/>
          <p:nvPr/>
        </p:nvSpPr>
        <p:spPr>
          <a:xfrm rot="19370339">
            <a:off x="514960" y="2405809"/>
            <a:ext cx="2540640" cy="2203120"/>
          </a:xfrm>
          <a:custGeom>
            <a:avLst/>
            <a:gdLst>
              <a:gd name="connsiteX0" fmla="*/ 0 w 2540640"/>
              <a:gd name="connsiteY0" fmla="*/ 0 h 2203120"/>
              <a:gd name="connsiteX1" fmla="*/ 2540318 w 2540640"/>
              <a:gd name="connsiteY1" fmla="*/ 0 h 2203120"/>
              <a:gd name="connsiteX2" fmla="*/ 2540640 w 2540640"/>
              <a:gd name="connsiteY2" fmla="*/ 33806 h 2203120"/>
              <a:gd name="connsiteX3" fmla="*/ 1302452 w 2540640"/>
              <a:gd name="connsiteY3" fmla="*/ 2087217 h 2203120"/>
              <a:gd name="connsiteX4" fmla="*/ 1094067 w 2540640"/>
              <a:gd name="connsiteY4" fmla="*/ 2203120 h 22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640" h="2203120">
                <a:moveTo>
                  <a:pt x="0" y="0"/>
                </a:moveTo>
                <a:lnTo>
                  <a:pt x="2540318" y="0"/>
                </a:lnTo>
                <a:lnTo>
                  <a:pt x="2540640" y="33806"/>
                </a:lnTo>
                <a:cubicBezTo>
                  <a:pt x="2509797" y="834371"/>
                  <a:pt x="2059152" y="1618509"/>
                  <a:pt x="1302452" y="2087217"/>
                </a:cubicBezTo>
                <a:lnTo>
                  <a:pt x="1094067" y="22031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a libre 38"/>
          <p:cNvSpPr/>
          <p:nvPr/>
        </p:nvSpPr>
        <p:spPr>
          <a:xfrm rot="15263939">
            <a:off x="-266929" y="754831"/>
            <a:ext cx="2259867" cy="2423040"/>
          </a:xfrm>
          <a:custGeom>
            <a:avLst/>
            <a:gdLst>
              <a:gd name="connsiteX0" fmla="*/ 2259867 w 2259867"/>
              <a:gd name="connsiteY0" fmla="*/ 631010 h 2423040"/>
              <a:gd name="connsiteX1" fmla="*/ 2205808 w 2259867"/>
              <a:gd name="connsiteY1" fmla="*/ 812861 h 2423040"/>
              <a:gd name="connsiteX2" fmla="*/ 1173424 w 2259867"/>
              <a:gd name="connsiteY2" fmla="*/ 2278524 h 2423040"/>
              <a:gd name="connsiteX3" fmla="*/ 965039 w 2259867"/>
              <a:gd name="connsiteY3" fmla="*/ 2423040 h 2423040"/>
              <a:gd name="connsiteX4" fmla="*/ 0 w 2259867"/>
              <a:gd name="connsiteY4" fmla="*/ 0 h 24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9867" h="2423040">
                <a:moveTo>
                  <a:pt x="2259867" y="631010"/>
                </a:moveTo>
                <a:lnTo>
                  <a:pt x="2205808" y="812861"/>
                </a:lnTo>
                <a:cubicBezTo>
                  <a:pt x="1999746" y="1394368"/>
                  <a:pt x="1646361" y="1913262"/>
                  <a:pt x="1173424" y="2278524"/>
                </a:cubicBezTo>
                <a:lnTo>
                  <a:pt x="965039" y="242304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/>
          <p:cNvSpPr txBox="1"/>
          <p:nvPr/>
        </p:nvSpPr>
        <p:spPr>
          <a:xfrm>
            <a:off x="272132" y="1629360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1B63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4000" b="1" dirty="0">
              <a:solidFill>
                <a:srgbClr val="1B63C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1497248" y="2817269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B5B5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4000" b="1" dirty="0">
              <a:solidFill>
                <a:srgbClr val="B5B5B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277902" y="4296840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EC767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4000" b="1" dirty="0">
              <a:solidFill>
                <a:srgbClr val="EC767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-180528" y="-315416"/>
            <a:ext cx="9577064" cy="7173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adroTexto 28"/>
          <p:cNvSpPr txBox="1"/>
          <p:nvPr/>
        </p:nvSpPr>
        <p:spPr>
          <a:xfrm>
            <a:off x="3563888" y="1722417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Técnica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20" y="2614902"/>
            <a:ext cx="2789770" cy="278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7" name="CuadroTexto 56"/>
          <p:cNvSpPr txBox="1"/>
          <p:nvPr/>
        </p:nvSpPr>
        <p:spPr>
          <a:xfrm>
            <a:off x="3563888" y="1729094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Operativa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8" name="Imagen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20" y="2621579"/>
            <a:ext cx="2789770" cy="278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0" name="CuadroTexto 59"/>
          <p:cNvSpPr txBox="1"/>
          <p:nvPr/>
        </p:nvSpPr>
        <p:spPr>
          <a:xfrm>
            <a:off x="3563888" y="1700808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Económica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1" name="Imagen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20" y="2593293"/>
            <a:ext cx="2789770" cy="278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53" name="Elipse 2052"/>
          <p:cNvSpPr/>
          <p:nvPr/>
        </p:nvSpPr>
        <p:spPr>
          <a:xfrm>
            <a:off x="-611779" y="2843250"/>
            <a:ext cx="1350211" cy="1363809"/>
          </a:xfrm>
          <a:prstGeom prst="ellipse">
            <a:avLst/>
          </a:prstGeom>
          <a:solidFill>
            <a:srgbClr val="1B63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3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8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68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animMotion origin="layout" path="M -1.11111E-6 -3.7037E-7 L 0.47726 0.1631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54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7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200"/>
                            </p:stCondLst>
                            <p:childTnLst>
                              <p:par>
                                <p:cTn id="2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26 0.16319 L -2.77778E-7 -3.7037E-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76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2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7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 L 0.34323 -0.0101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53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323 -0.01019 L -4.44444E-6 -3.33333E-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92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7.40741E-7 L 0.47656 -0.2259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19" y="-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3" dur="2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656 -0.22593 L 2.22222E-6 3.7037E-6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76" y="1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500"/>
                            </p:stCondLst>
                            <p:childTnLst>
                              <p:par>
                                <p:cTn id="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0"/>
                            </p:stCondLst>
                            <p:childTnLst>
                              <p:par>
                                <p:cTn id="9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8" grpId="0" animBg="1"/>
      <p:bldP spid="2049" grpId="0" animBg="1"/>
      <p:bldP spid="45" grpId="0"/>
      <p:bldP spid="45" grpId="1"/>
      <p:bldP spid="45" grpId="2"/>
      <p:bldP spid="16" grpId="0"/>
      <p:bldP spid="16" grpId="1"/>
      <p:bldP spid="16" grpId="2"/>
      <p:bldP spid="44" grpId="0"/>
      <p:bldP spid="44" grpId="1"/>
      <p:bldP spid="44" grpId="2"/>
      <p:bldP spid="46" grpId="0"/>
      <p:bldP spid="46" grpId="1"/>
      <p:bldP spid="46" grpId="2"/>
      <p:bldP spid="29" grpId="0"/>
      <p:bldP spid="29" grpId="1"/>
      <p:bldP spid="57" grpId="0"/>
      <p:bldP spid="57" grpId="2"/>
      <p:bldP spid="6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63C449D-F2AE-2AE9-F1CB-8308FD861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47" y="309680"/>
            <a:ext cx="703295" cy="7128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 PROPUESTA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67544" y="687179"/>
            <a:ext cx="50759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b="1" i="0" u="none" strike="noStrike" cap="none" normalizeH="0" baseline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Cuadro </a:t>
            </a:r>
            <a:r>
              <a:rPr kumimoji="0" lang="es-ES" altLang="en-US" b="1" i="0" u="none" strike="noStrike" cap="none" normalizeH="0" baseline="0" dirty="0" err="1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N°</a:t>
            </a:r>
            <a:r>
              <a:rPr kumimoji="0" lang="es-ES" altLang="en-US" b="1" i="0" u="none" strike="noStrike" cap="none" normalizeH="0" baseline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14: Componentes utilizados.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135194"/>
              </p:ext>
            </p:extLst>
          </p:nvPr>
        </p:nvGraphicFramePr>
        <p:xfrm>
          <a:off x="874004" y="2195041"/>
          <a:ext cx="7395992" cy="2467918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3697996">
                  <a:extLst>
                    <a:ext uri="{9D8B030D-6E8A-4147-A177-3AD203B41FA5}">
                      <a16:colId xmlns:a16="http://schemas.microsoft.com/office/drawing/2014/main" val="1630635602"/>
                    </a:ext>
                  </a:extLst>
                </a:gridCol>
                <a:gridCol w="3697996">
                  <a:extLst>
                    <a:ext uri="{9D8B030D-6E8A-4147-A177-3AD203B41FA5}">
                      <a16:colId xmlns:a16="http://schemas.microsoft.com/office/drawing/2014/main" val="4254991678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20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Requerimientos de Unity</a:t>
                      </a:r>
                      <a:endParaRPr 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20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Función</a:t>
                      </a:r>
                      <a:endParaRPr lang="en-US" sz="16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33148"/>
                  </a:ext>
                </a:extLst>
              </a:tr>
              <a:tr h="17478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effectLst/>
                          <a:latin typeface="Arial Black" panose="020B0A04020102020204" pitchFamily="34" charset="0"/>
                          <a:ea typeface="Times New Roman" panose="02020603050405020304" pitchFamily="18" charset="0"/>
                          <a:cs typeface="SimSun" panose="02010600030101010101" pitchFamily="2" charset="-122"/>
                        </a:rPr>
                        <a:t>Una PC o Laptop con procesador Intel </a:t>
                      </a:r>
                      <a:r>
                        <a:rPr lang="es-ES" sz="1800" dirty="0" err="1">
                          <a:effectLst/>
                          <a:latin typeface="Arial Black" panose="020B0A04020102020204" pitchFamily="34" charset="0"/>
                          <a:ea typeface="Times New Roman" panose="02020603050405020304" pitchFamily="18" charset="0"/>
                          <a:cs typeface="SimSun" panose="02010600030101010101" pitchFamily="2" charset="-122"/>
                        </a:rPr>
                        <a:t>core</a:t>
                      </a:r>
                      <a:r>
                        <a:rPr lang="es-ES" sz="1800" dirty="0">
                          <a:effectLst/>
                          <a:latin typeface="Arial Black" panose="020B0A04020102020204" pitchFamily="34" charset="0"/>
                          <a:ea typeface="Times New Roman" panose="02020603050405020304" pitchFamily="18" charset="0"/>
                          <a:cs typeface="SimSun" panose="02010600030101010101" pitchFamily="2" charset="-122"/>
                        </a:rPr>
                        <a:t> i5-4200 CPU 2,20 GHz y 4GB de RAM o versiones mejores</a:t>
                      </a:r>
                      <a:endParaRPr lang="en-US" sz="18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En la computadora se realizará el desarrollo de la aplicación móvil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075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06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00417 0.21297 L -0.12361 0.47963 L -0.09028 0.66644 L -0.09028 0.74236 L -0.19583 0.67199 L -0.19861 0.52223 L 0.02639 0.48889 L -0.18056 0.22963 L -0.34167 0.18149 L 2.77778E-6 -2.96296E-6 Z " pathEditMode="relative" ptsTypes="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63C449D-F2AE-2AE9-F1CB-8308FD861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47" y="309680"/>
            <a:ext cx="703295" cy="7128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 PROPUESTA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67544" y="687179"/>
            <a:ext cx="50647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b="1" i="0" u="none" strike="noStrike" cap="none" normalizeH="0" baseline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Cuadro Nº 15: Listado de especialistas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00506"/>
              </p:ext>
            </p:extLst>
          </p:nvPr>
        </p:nvGraphicFramePr>
        <p:xfrm>
          <a:off x="720166" y="1191416"/>
          <a:ext cx="7395992" cy="466344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3697996">
                  <a:extLst>
                    <a:ext uri="{9D8B030D-6E8A-4147-A177-3AD203B41FA5}">
                      <a16:colId xmlns:a16="http://schemas.microsoft.com/office/drawing/2014/main" val="1630635602"/>
                    </a:ext>
                  </a:extLst>
                </a:gridCol>
                <a:gridCol w="3697996">
                  <a:extLst>
                    <a:ext uri="{9D8B030D-6E8A-4147-A177-3AD203B41FA5}">
                      <a16:colId xmlns:a16="http://schemas.microsoft.com/office/drawing/2014/main" val="4254991678"/>
                    </a:ext>
                  </a:extLst>
                </a:gridCol>
              </a:tblGrid>
              <a:tr h="5829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20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Especialistas</a:t>
                      </a:r>
                      <a:endParaRPr 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Número</a:t>
                      </a:r>
                      <a:endParaRPr lang="en-US" sz="16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33148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Ing. Sistemas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3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904217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VE" sz="1600" dirty="0">
                          <a:effectLst/>
                          <a:latin typeface="Arial Black" panose="020B0A04020102020204" pitchFamily="34" charset="0"/>
                          <a:ea typeface="Times New Roman" panose="02020603050405020304" pitchFamily="18" charset="0"/>
                          <a:cs typeface="SimSun" panose="02010600030101010101" pitchFamily="2" charset="-122"/>
                        </a:rPr>
                        <a:t>Ing. Software</a:t>
                      </a:r>
                      <a:endParaRPr lang="en-US" sz="16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1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07516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VE" sz="1600" dirty="0">
                          <a:effectLst/>
                          <a:latin typeface="Arial Black" panose="020B0A04020102020204" pitchFamily="34" charset="0"/>
                          <a:ea typeface="Times New Roman" panose="02020603050405020304" pitchFamily="18" charset="0"/>
                          <a:cs typeface="SimSun" panose="02010600030101010101" pitchFamily="2" charset="-122"/>
                        </a:rPr>
                        <a:t>Lcdo. Programación</a:t>
                      </a:r>
                      <a:endParaRPr lang="en-US" sz="16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2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605027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Neurólogo</a:t>
                      </a:r>
                      <a:endParaRPr lang="en-US" sz="16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94381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VE" sz="1600" b="1" kern="1200" dirty="0">
                          <a:solidFill>
                            <a:schemeClr val="lt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Psicólogos</a:t>
                      </a:r>
                      <a:endParaRPr lang="en-US" sz="16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4</a:t>
                      </a: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612204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VE" sz="1600" b="1" kern="1200" dirty="0">
                          <a:solidFill>
                            <a:schemeClr val="lt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Psiquiatra</a:t>
                      </a:r>
                      <a:endParaRPr lang="en-US" sz="16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950457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VE" sz="1600" b="1" kern="1200" dirty="0">
                          <a:solidFill>
                            <a:schemeClr val="lt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Metodólogos</a:t>
                      </a:r>
                      <a:endParaRPr lang="en-US" sz="16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3</a:t>
                      </a: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78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10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00417 0.21297 L -0.12361 0.47963 L -0.09028 0.66644 L -0.09028 0.74236 L -0.19583 0.67199 L -0.19861 0.52223 L 0.02639 0.48889 L -0.18056 0.22963 L -0.34167 0.18149 L 2.77778E-6 -2.96296E-6 Z " pathEditMode="relative" ptsTypes="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63C449D-F2AE-2AE9-F1CB-8308FD861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47" y="309680"/>
            <a:ext cx="703295" cy="7128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 PROPUESTA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67544" y="548680"/>
            <a:ext cx="72642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b="1" i="0" u="none" strike="noStrike" cap="none" normalizeH="0" baseline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Cuadro </a:t>
            </a:r>
            <a:r>
              <a:rPr kumimoji="0" lang="es-ES" altLang="en-US" b="1" i="0" u="none" strike="noStrike" cap="none" normalizeH="0" baseline="0" dirty="0" err="1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N°</a:t>
            </a:r>
            <a:r>
              <a:rPr kumimoji="0" lang="es-ES" altLang="en-US" b="1" i="0" u="none" strike="noStrike" cap="none" normalizeH="0" baseline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16</a:t>
            </a:r>
            <a:r>
              <a:rPr kumimoji="0" lang="es-VE" altLang="en-US" b="1" i="0" u="none" strike="noStrike" cap="none" normalizeH="0" baseline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Times New Roman" panose="02020603050405020304" pitchFamily="18" charset="0"/>
                <a:cs typeface="SimSun" panose="02010600030101010101" pitchFamily="2" charset="-122"/>
              </a:rPr>
              <a:t>: </a:t>
            </a:r>
            <a:r>
              <a:rPr kumimoji="0" lang="es-VE" altLang="en-US" b="0" i="0" u="none" strike="noStrike" cap="none" normalizeH="0" baseline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Times New Roman" panose="02020603050405020304" pitchFamily="18" charset="0"/>
                <a:cs typeface="SimSun" panose="02010600030101010101" pitchFamily="2" charset="-122"/>
              </a:rPr>
              <a:t>Presupuesto (Desktop) para el Desarrollo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VE" altLang="en-US" b="0" i="0" u="none" strike="noStrike" cap="none" normalizeH="0" baseline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Times New Roman" panose="02020603050405020304" pitchFamily="18" charset="0"/>
                <a:cs typeface="SimSun" panose="02010600030101010101" pitchFamily="2" charset="-122"/>
              </a:rPr>
              <a:t>de Aplicación Móvil.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13" name="Tabla 12"/>
          <p:cNvGraphicFramePr>
            <a:graphicFrameLocks noGrp="1"/>
          </p:cNvGraphicFramePr>
          <p:nvPr/>
        </p:nvGraphicFramePr>
        <p:xfrm>
          <a:off x="992432" y="1916832"/>
          <a:ext cx="7395992" cy="346405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5443615">
                  <a:extLst>
                    <a:ext uri="{9D8B030D-6E8A-4147-A177-3AD203B41FA5}">
                      <a16:colId xmlns:a16="http://schemas.microsoft.com/office/drawing/2014/main" val="1630635602"/>
                    </a:ext>
                  </a:extLst>
                </a:gridCol>
                <a:gridCol w="1952377">
                  <a:extLst>
                    <a:ext uri="{9D8B030D-6E8A-4147-A177-3AD203B41FA5}">
                      <a16:colId xmlns:a16="http://schemas.microsoft.com/office/drawing/2014/main" val="4254991678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20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Black" panose="020B0A04020102020204" pitchFamily="34" charset="0"/>
                        </a:rPr>
                        <a:t>Componentes</a:t>
                      </a:r>
                      <a:r>
                        <a:rPr lang="es-ES" sz="200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Black" panose="020B0A04020102020204" pitchFamily="34" charset="0"/>
                        </a:rPr>
                        <a:t> para el desarrollo de la aplicación</a:t>
                      </a:r>
                      <a:endParaRPr 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Inversión</a:t>
                      </a:r>
                      <a:endParaRPr lang="en-US" sz="16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33148"/>
                  </a:ext>
                </a:extLst>
              </a:tr>
              <a:tr h="4769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Un programador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200$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904217"/>
                  </a:ext>
                </a:extLst>
              </a:tr>
              <a:tr h="4769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VE" sz="1800" dirty="0">
                          <a:effectLst/>
                          <a:latin typeface="Arial Black" panose="020B0A04020102020204" pitchFamily="34" charset="0"/>
                          <a:ea typeface="Times New Roman" panose="02020603050405020304" pitchFamily="18" charset="0"/>
                          <a:cs typeface="SimSun" panose="02010600030101010101" pitchFamily="2" charset="-122"/>
                        </a:rPr>
                        <a:t>Pc (Desktop) con 8GB de RAM. Intel Core i5-4590, OS de 64bits, </a:t>
                      </a:r>
                      <a:r>
                        <a:rPr lang="es-VE" sz="1800" dirty="0" err="1">
                          <a:effectLst/>
                          <a:latin typeface="Arial Black" panose="020B0A04020102020204" pitchFamily="34" charset="0"/>
                          <a:ea typeface="Times New Roman" panose="02020603050405020304" pitchFamily="18" charset="0"/>
                          <a:cs typeface="SimSun" panose="02010600030101010101" pitchFamily="2" charset="-122"/>
                        </a:rPr>
                        <a:t>Nivia</a:t>
                      </a:r>
                      <a:r>
                        <a:rPr lang="es-VE" sz="1800" dirty="0">
                          <a:effectLst/>
                          <a:latin typeface="Arial Black" panose="020B0A04020102020204" pitchFamily="34" charset="0"/>
                          <a:ea typeface="Times New Roman" panose="02020603050405020304" pitchFamily="18" charset="0"/>
                          <a:cs typeface="SimSun" panose="02010600030101010101" pitchFamily="2" charset="-122"/>
                        </a:rPr>
                        <a:t> 1060 10 GB de espacio disponible</a:t>
                      </a:r>
                      <a:endParaRPr lang="en-US" sz="18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280$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075160"/>
                  </a:ext>
                </a:extLst>
              </a:tr>
              <a:tr h="7410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VE" sz="1800" dirty="0">
                          <a:effectLst/>
                          <a:latin typeface="Arial Black" panose="020B0A04020102020204" pitchFamily="34" charset="0"/>
                          <a:ea typeface="Times New Roman" panose="02020603050405020304" pitchFamily="18" charset="0"/>
                          <a:cs typeface="SimSun" panose="02010600030101010101" pitchFamily="2" charset="-122"/>
                        </a:rPr>
                        <a:t>Tecno </a:t>
                      </a:r>
                      <a:r>
                        <a:rPr lang="es-VE" sz="1800" dirty="0" err="1">
                          <a:effectLst/>
                          <a:latin typeface="Arial Black" panose="020B0A04020102020204" pitchFamily="34" charset="0"/>
                          <a:ea typeface="Times New Roman" panose="02020603050405020304" pitchFamily="18" charset="0"/>
                          <a:cs typeface="SimSun" panose="02010600030101010101" pitchFamily="2" charset="-122"/>
                        </a:rPr>
                        <a:t>Pova</a:t>
                      </a:r>
                      <a:r>
                        <a:rPr lang="es-VE" sz="1800" dirty="0">
                          <a:effectLst/>
                          <a:latin typeface="Arial Black" panose="020B0A04020102020204" pitchFamily="34" charset="0"/>
                          <a:ea typeface="Times New Roman" panose="02020603050405020304" pitchFamily="18" charset="0"/>
                          <a:cs typeface="SimSun" panose="02010600030101010101" pitchFamily="2" charset="-122"/>
                        </a:rPr>
                        <a:t> 5</a:t>
                      </a:r>
                      <a:endParaRPr lang="en-US" sz="18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165$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605027"/>
                  </a:ext>
                </a:extLst>
              </a:tr>
              <a:tr h="7410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TOTAL</a:t>
                      </a:r>
                      <a:endParaRPr lang="en-US" sz="14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645$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943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13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00417 0.21297 L -0.12361 0.47963 L -0.09028 0.66644 L -0.09028 0.74236 L -0.19583 0.67199 L -0.19861 0.52223 L 0.02639 0.48889 L -0.18056 0.22963 L -0.34167 0.18149 L 2.77778E-6 -2.96296E-6 Z " pathEditMode="relative" ptsTypes="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63C449D-F2AE-2AE9-F1CB-8308FD861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47" y="309680"/>
            <a:ext cx="703295" cy="7128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 PROPUESTA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67544" y="548680"/>
            <a:ext cx="70998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b="1" i="0" u="none" strike="noStrike" cap="none" normalizeH="0" baseline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Cuadro </a:t>
            </a:r>
            <a:r>
              <a:rPr kumimoji="0" lang="es-ES" altLang="en-US" b="1" i="0" u="none" strike="noStrike" cap="none" normalizeH="0" baseline="0" dirty="0" err="1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N°</a:t>
            </a:r>
            <a:r>
              <a:rPr kumimoji="0" lang="es-ES" altLang="en-US" b="1" i="0" u="none" strike="noStrike" cap="none" normalizeH="0" baseline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17</a:t>
            </a:r>
            <a:r>
              <a:rPr kumimoji="0" lang="es-VE" altLang="en-US" b="1" i="0" u="none" strike="noStrike" cap="none" normalizeH="0" baseline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Times New Roman" panose="02020603050405020304" pitchFamily="18" charset="0"/>
                <a:cs typeface="SimSun" panose="02010600030101010101" pitchFamily="2" charset="-122"/>
              </a:rPr>
              <a:t>: </a:t>
            </a:r>
            <a:r>
              <a:rPr kumimoji="0" lang="es-VE" altLang="en-US" b="0" i="0" u="none" strike="noStrike" cap="none" normalizeH="0" baseline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Times New Roman" panose="02020603050405020304" pitchFamily="18" charset="0"/>
                <a:cs typeface="SimSun" panose="02010600030101010101" pitchFamily="2" charset="-122"/>
              </a:rPr>
              <a:t>Presupuesto (</a:t>
            </a:r>
            <a:r>
              <a:rPr lang="es-VE" altLang="en-US" dirty="0"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Times New Roman" panose="02020603050405020304" pitchFamily="18" charset="0"/>
                <a:cs typeface="SimSun" panose="02010600030101010101" pitchFamily="2" charset="-122"/>
              </a:rPr>
              <a:t>Lap</a:t>
            </a:r>
            <a:r>
              <a:rPr kumimoji="0" lang="es-VE" altLang="en-US" b="0" i="0" u="none" strike="noStrike" cap="none" normalizeH="0" baseline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Times New Roman" panose="02020603050405020304" pitchFamily="18" charset="0"/>
                <a:cs typeface="SimSun" panose="02010600030101010101" pitchFamily="2" charset="-122"/>
              </a:rPr>
              <a:t>top) para el Desarrollo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VE" altLang="en-US" b="0" i="0" u="none" strike="noStrike" cap="none" normalizeH="0" baseline="0" dirty="0">
                <a:ln>
                  <a:noFill/>
                </a:ln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Times New Roman" panose="02020603050405020304" pitchFamily="18" charset="0"/>
                <a:cs typeface="SimSun" panose="02010600030101010101" pitchFamily="2" charset="-122"/>
              </a:rPr>
              <a:t>de Aplicación Móvil.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63460"/>
              </p:ext>
            </p:extLst>
          </p:nvPr>
        </p:nvGraphicFramePr>
        <p:xfrm>
          <a:off x="992432" y="1916832"/>
          <a:ext cx="7395992" cy="346405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5443615">
                  <a:extLst>
                    <a:ext uri="{9D8B030D-6E8A-4147-A177-3AD203B41FA5}">
                      <a16:colId xmlns:a16="http://schemas.microsoft.com/office/drawing/2014/main" val="1630635602"/>
                    </a:ext>
                  </a:extLst>
                </a:gridCol>
                <a:gridCol w="1952377">
                  <a:extLst>
                    <a:ext uri="{9D8B030D-6E8A-4147-A177-3AD203B41FA5}">
                      <a16:colId xmlns:a16="http://schemas.microsoft.com/office/drawing/2014/main" val="4254991678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20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Black" panose="020B0A04020102020204" pitchFamily="34" charset="0"/>
                        </a:rPr>
                        <a:t>Componentes</a:t>
                      </a:r>
                      <a:r>
                        <a:rPr lang="es-ES" sz="200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Black" panose="020B0A04020102020204" pitchFamily="34" charset="0"/>
                        </a:rPr>
                        <a:t> para el desarrollo de la aplicación</a:t>
                      </a:r>
                      <a:endParaRPr 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Inversión</a:t>
                      </a:r>
                      <a:endParaRPr lang="en-US" sz="16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33148"/>
                  </a:ext>
                </a:extLst>
              </a:tr>
              <a:tr h="4769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Un programador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200$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904217"/>
                  </a:ext>
                </a:extLst>
              </a:tr>
              <a:tr h="4769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VE" sz="1800" dirty="0">
                          <a:effectLst/>
                          <a:latin typeface="Arial Black" panose="020B0A04020102020204" pitchFamily="34" charset="0"/>
                          <a:ea typeface="Times New Roman" panose="02020603050405020304" pitchFamily="18" charset="0"/>
                          <a:cs typeface="SimSun" panose="02010600030101010101" pitchFamily="2" charset="-122"/>
                        </a:rPr>
                        <a:t>Laptop con 16GB de RAM. Intel Core i7-6600U, OS de 64bits, Nivia 1060 10 GB de espacio disponible</a:t>
                      </a:r>
                      <a:endParaRPr lang="en-US" sz="18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350$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075160"/>
                  </a:ext>
                </a:extLst>
              </a:tr>
              <a:tr h="7410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VE" sz="1800" dirty="0">
                          <a:effectLst/>
                          <a:latin typeface="Arial Black" panose="020B0A04020102020204" pitchFamily="34" charset="0"/>
                          <a:ea typeface="Times New Roman" panose="02020603050405020304" pitchFamily="18" charset="0"/>
                          <a:cs typeface="SimSun" panose="02010600030101010101" pitchFamily="2" charset="-122"/>
                        </a:rPr>
                        <a:t>Tecno </a:t>
                      </a:r>
                      <a:r>
                        <a:rPr lang="es-VE" sz="1800" dirty="0" err="1">
                          <a:effectLst/>
                          <a:latin typeface="Arial Black" panose="020B0A04020102020204" pitchFamily="34" charset="0"/>
                          <a:ea typeface="Times New Roman" panose="02020603050405020304" pitchFamily="18" charset="0"/>
                          <a:cs typeface="SimSun" panose="02010600030101010101" pitchFamily="2" charset="-122"/>
                        </a:rPr>
                        <a:t>Pova</a:t>
                      </a:r>
                      <a:r>
                        <a:rPr lang="es-VE" sz="1800" dirty="0">
                          <a:effectLst/>
                          <a:latin typeface="Arial Black" panose="020B0A04020102020204" pitchFamily="34" charset="0"/>
                          <a:ea typeface="Times New Roman" panose="02020603050405020304" pitchFamily="18" charset="0"/>
                          <a:cs typeface="SimSun" panose="02010600030101010101" pitchFamily="2" charset="-122"/>
                        </a:rPr>
                        <a:t> 5</a:t>
                      </a:r>
                      <a:endParaRPr lang="en-US" sz="18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160$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605027"/>
                  </a:ext>
                </a:extLst>
              </a:tr>
              <a:tr h="7410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TOTAL</a:t>
                      </a:r>
                      <a:endParaRPr lang="en-US" sz="14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710$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943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39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00417 0.21297 L -0.12361 0.47963 L -0.09028 0.66644 L -0.09028 0.74236 L -0.19583 0.67199 L -0.19861 0.52223 L 0.02639 0.48889 L -0.18056 0.22963 L -0.34167 0.18149 L 2.77778E-6 -2.96296E-6 Z " pathEditMode="relative" ptsTypes="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E7BBF08-FBC0-217E-4C44-C9D521CA9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5239" y="340007"/>
            <a:ext cx="703225" cy="712729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 PROPUESTA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13CE269-6FDC-0B26-9B57-D7FEE9357735}"/>
              </a:ext>
            </a:extLst>
          </p:cNvPr>
          <p:cNvSpPr txBox="1"/>
          <p:nvPr/>
        </p:nvSpPr>
        <p:spPr>
          <a:xfrm>
            <a:off x="971600" y="1535109"/>
            <a:ext cx="7776864" cy="2126736"/>
          </a:xfrm>
          <a:prstGeom prst="rect">
            <a:avLst/>
          </a:prstGeom>
          <a:solidFill>
            <a:srgbClr val="1B63C3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s-ES" sz="18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Desarrollar </a:t>
            </a:r>
            <a:r>
              <a:rPr lang="es-ES" sz="18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una</a:t>
            </a:r>
            <a:r>
              <a:rPr lang="es-ES" sz="18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Aplicación Móvil para la evaluación de Deterioro Cognitivo en el proceso de selección de </a:t>
            </a:r>
            <a:r>
              <a:rPr lang="es-ES" sz="1800" b="1" dirty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Personal Administrativo, Servicio General y Prevención y Control </a:t>
            </a:r>
            <a:r>
              <a:rPr lang="es-ES" sz="18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en la Dirección de Evaluación y Apoyo Psicológico de la UNIMAR.</a:t>
            </a:r>
          </a:p>
        </p:txBody>
      </p:sp>
      <p:pic>
        <p:nvPicPr>
          <p:cNvPr id="3" name="Imagen 2">
            <a:hlinkClick r:id="rId3" action="ppaction://hlinksldjump"/>
            <a:extLst>
              <a:ext uri="{FF2B5EF4-FFF2-40B4-BE49-F238E27FC236}">
                <a16:creationId xmlns:a16="http://schemas.microsoft.com/office/drawing/2014/main" id="{3177973C-97A8-B570-6F46-0F99C08862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478170"/>
            <a:ext cx="3312368" cy="24842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56ABD3A-5810-E1EC-D4EF-63C5C57D3052}"/>
              </a:ext>
            </a:extLst>
          </p:cNvPr>
          <p:cNvSpPr txBox="1"/>
          <p:nvPr/>
        </p:nvSpPr>
        <p:spPr>
          <a:xfrm>
            <a:off x="971600" y="688340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Objetivo General</a:t>
            </a:r>
            <a:endParaRPr lang="es-VE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05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E7BBF08-FBC0-217E-4C44-C9D521CA9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5239" y="340007"/>
            <a:ext cx="703225" cy="712729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 PROPUESTA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971600" y="1609849"/>
            <a:ext cx="7776864" cy="1891159"/>
          </a:xfrm>
          <a:prstGeom prst="rect">
            <a:avLst/>
          </a:prstGeom>
          <a:solidFill>
            <a:srgbClr val="1B63C3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Determinar la opinión del personal administrativo, servicio general y prevención y control sobre la implementación de una Aplicación Móvil para la aplicación del test MoCA.</a:t>
            </a:r>
          </a:p>
        </p:txBody>
      </p:sp>
      <p:pic>
        <p:nvPicPr>
          <p:cNvPr id="4" name="Imagen 3">
            <a:hlinkClick r:id="rId3" action="ppaction://hlinksldjump"/>
            <a:extLst>
              <a:ext uri="{FF2B5EF4-FFF2-40B4-BE49-F238E27FC236}">
                <a16:creationId xmlns:a16="http://schemas.microsoft.com/office/drawing/2014/main" id="{B17D7497-7C69-7C9D-5FBC-CD086A0587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432695"/>
            <a:ext cx="3312368" cy="248427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09ED000-D5F2-685F-6DA2-FCB10F14972C}"/>
              </a:ext>
            </a:extLst>
          </p:cNvPr>
          <p:cNvSpPr txBox="1"/>
          <p:nvPr/>
        </p:nvSpPr>
        <p:spPr>
          <a:xfrm>
            <a:off x="971600" y="688340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1. Objetivo Específico</a:t>
            </a:r>
            <a:endParaRPr lang="es-VE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3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02F20FC-D229-4464-9BD5-54B4EC89F84A}"/>
              </a:ext>
            </a:extLst>
          </p:cNvPr>
          <p:cNvSpPr/>
          <p:nvPr/>
        </p:nvSpPr>
        <p:spPr>
          <a:xfrm>
            <a:off x="5652120" y="3212976"/>
            <a:ext cx="2194566" cy="2592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7BBF08-FBC0-217E-4C44-C9D521CA9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5239" y="340007"/>
            <a:ext cx="703225" cy="712729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 PROPUESTA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87939" y="1272604"/>
            <a:ext cx="8768121" cy="1429494"/>
          </a:xfrm>
          <a:prstGeom prst="rect">
            <a:avLst/>
          </a:prstGeom>
          <a:solidFill>
            <a:srgbClr val="1B63C3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Determinar la opinión del personal administrativo, servicio general y prevención y control sobre la implementación de una Aplicación Móvil para la aplicación del test MoCA.</a:t>
            </a:r>
          </a:p>
        </p:txBody>
      </p:sp>
      <p:pic>
        <p:nvPicPr>
          <p:cNvPr id="4" name="Imagen 3">
            <a:hlinkClick r:id="rId3" action="ppaction://hlinksldjump"/>
            <a:extLst>
              <a:ext uri="{FF2B5EF4-FFF2-40B4-BE49-F238E27FC236}">
                <a16:creationId xmlns:a16="http://schemas.microsoft.com/office/drawing/2014/main" id="{B17D7497-7C69-7C9D-5FBC-CD086A0587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057174"/>
            <a:ext cx="2194566" cy="16459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09ED000-D5F2-685F-6DA2-FCB10F14972C}"/>
              </a:ext>
            </a:extLst>
          </p:cNvPr>
          <p:cNvSpPr txBox="1"/>
          <p:nvPr/>
        </p:nvSpPr>
        <p:spPr>
          <a:xfrm>
            <a:off x="395536" y="428606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1. Objetivo Específico</a:t>
            </a:r>
            <a:endParaRPr lang="es-VE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DBF9E27-E4F8-4C4A-99A6-6222951CD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742" y="3253589"/>
            <a:ext cx="2119618" cy="250392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4E378A9-2306-43DA-88D3-9FE39DA6D5F2}"/>
              </a:ext>
            </a:extLst>
          </p:cNvPr>
          <p:cNvSpPr txBox="1"/>
          <p:nvPr/>
        </p:nvSpPr>
        <p:spPr>
          <a:xfrm>
            <a:off x="395536" y="2961321"/>
            <a:ext cx="7416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Ilustración N. º5:  Cuestionario</a:t>
            </a:r>
            <a:endParaRPr lang="es-VE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21177A2-DEBC-45E0-9A10-3C8E7BB348FA}"/>
              </a:ext>
            </a:extLst>
          </p:cNvPr>
          <p:cNvSpPr txBox="1"/>
          <p:nvPr/>
        </p:nvSpPr>
        <p:spPr>
          <a:xfrm>
            <a:off x="395536" y="3281866"/>
            <a:ext cx="7416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Fuente: Elaboración Propia (2023)</a:t>
            </a:r>
            <a:endParaRPr lang="es-VE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1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E7BBF08-FBC0-217E-4C44-C9D521CA9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5239" y="340007"/>
            <a:ext cx="703225" cy="712729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 PROPUESTA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539552" y="1704561"/>
            <a:ext cx="8208912" cy="967829"/>
          </a:xfrm>
          <a:prstGeom prst="rect">
            <a:avLst/>
          </a:prstGeom>
          <a:solidFill>
            <a:srgbClr val="1B63C3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Determinar la metodología del software para el desarrollo de la aplicación.</a:t>
            </a:r>
          </a:p>
        </p:txBody>
      </p:sp>
      <p:pic>
        <p:nvPicPr>
          <p:cNvPr id="2" name="Imagen 1">
            <a:hlinkClick r:id="rId3" action="ppaction://hlinksldjump"/>
            <a:extLst>
              <a:ext uri="{FF2B5EF4-FFF2-40B4-BE49-F238E27FC236}">
                <a16:creationId xmlns:a16="http://schemas.microsoft.com/office/drawing/2014/main" id="{1EBF8FBC-92F2-8312-32FB-1257513FBE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147397"/>
            <a:ext cx="3312368" cy="248427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79E1E6A-9CAF-40F4-6E09-EA017F284134}"/>
              </a:ext>
            </a:extLst>
          </p:cNvPr>
          <p:cNvSpPr txBox="1"/>
          <p:nvPr/>
        </p:nvSpPr>
        <p:spPr>
          <a:xfrm>
            <a:off x="971600" y="688340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2. Objetivo Específico</a:t>
            </a:r>
            <a:endParaRPr lang="es-VE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06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E7BBF08-FBC0-217E-4C44-C9D521CA9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5239" y="340007"/>
            <a:ext cx="703225" cy="712729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 PROPUESTA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87939" y="1272604"/>
            <a:ext cx="8768121" cy="967829"/>
          </a:xfrm>
          <a:prstGeom prst="rect">
            <a:avLst/>
          </a:prstGeom>
          <a:solidFill>
            <a:srgbClr val="1B63C3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Determinar la metodología del software para el desarrollo de la aplicación.</a:t>
            </a:r>
          </a:p>
        </p:txBody>
      </p:sp>
      <p:pic>
        <p:nvPicPr>
          <p:cNvPr id="4" name="Imagen 3">
            <a:hlinkClick r:id="rId3" action="ppaction://hlinksldjump"/>
            <a:extLst>
              <a:ext uri="{FF2B5EF4-FFF2-40B4-BE49-F238E27FC236}">
                <a16:creationId xmlns:a16="http://schemas.microsoft.com/office/drawing/2014/main" id="{B17D7497-7C69-7C9D-5FBC-CD086A0587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057174"/>
            <a:ext cx="2194566" cy="16459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09ED000-D5F2-685F-6DA2-FCB10F14972C}"/>
              </a:ext>
            </a:extLst>
          </p:cNvPr>
          <p:cNvSpPr txBox="1"/>
          <p:nvPr/>
        </p:nvSpPr>
        <p:spPr>
          <a:xfrm>
            <a:off x="395536" y="428606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2. Objetivo Específico</a:t>
            </a:r>
            <a:endParaRPr lang="es-VE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4E378A9-2306-43DA-88D3-9FE39DA6D5F2}"/>
              </a:ext>
            </a:extLst>
          </p:cNvPr>
          <p:cNvSpPr txBox="1"/>
          <p:nvPr/>
        </p:nvSpPr>
        <p:spPr>
          <a:xfrm>
            <a:off x="395536" y="2348880"/>
            <a:ext cx="7416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Ilustración N. º5:  Cuestionario</a:t>
            </a:r>
            <a:endParaRPr lang="es-VE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21177A2-DEBC-45E0-9A10-3C8E7BB348FA}"/>
              </a:ext>
            </a:extLst>
          </p:cNvPr>
          <p:cNvSpPr txBox="1"/>
          <p:nvPr/>
        </p:nvSpPr>
        <p:spPr>
          <a:xfrm>
            <a:off x="395536" y="2669425"/>
            <a:ext cx="7416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Fuente: https://tecnosoluciones.com</a:t>
            </a:r>
            <a:endParaRPr lang="es-VE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A0AD8DB-4C63-432D-A221-AC8B7A707C61}"/>
              </a:ext>
            </a:extLst>
          </p:cNvPr>
          <p:cNvPicPr/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80133" y1="89216" x2="82400" y2="87255"/>
                        <a14:foregroundMark x1="78267" y1="88824" x2="76933" y2="89020"/>
                        <a14:foregroundMark x1="44133" y1="88431" x2="40400" y2="884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28" t="10329" r="10968" b="7669"/>
          <a:stretch/>
        </p:blipFill>
        <p:spPr bwMode="auto">
          <a:xfrm>
            <a:off x="4360148" y="2621284"/>
            <a:ext cx="4597400" cy="3327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4BBF23E-91C0-F6CA-E205-724CD7AA7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7123" y="267999"/>
            <a:ext cx="703225" cy="7127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CA9F770-D5EB-48A0-5412-852CBB3DB7F6}"/>
              </a:ext>
            </a:extLst>
          </p:cNvPr>
          <p:cNvSpPr txBox="1"/>
          <p:nvPr/>
        </p:nvSpPr>
        <p:spPr>
          <a:xfrm>
            <a:off x="395536" y="1412776"/>
            <a:ext cx="8208912" cy="2400657"/>
          </a:xfrm>
          <a:prstGeom prst="rect">
            <a:avLst/>
          </a:prstGeom>
          <a:solidFill>
            <a:srgbClr val="1B63C3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instrumento psicométrico estandarizado incluye las funciones cognitivas que deben contemplarse en el desarrollo de una Aplicación Móvil para la evaluación de Deterioro Cognitivo en el proceso de selección de </a:t>
            </a: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</a:t>
            </a:r>
            <a:r>
              <a:rPr lang="es-E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rsonal Administrativo, Servicio </a:t>
            </a: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G</a:t>
            </a:r>
            <a:r>
              <a:rPr lang="es-E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eneral y Prevención y Control </a:t>
            </a: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la Dirección de Evaluación y Apoyo Psicológico de la UNIMAR?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DE989D9-6BCD-0AF2-6697-3F1FA5238C7D}"/>
              </a:ext>
            </a:extLst>
          </p:cNvPr>
          <p:cNvSpPr/>
          <p:nvPr/>
        </p:nvSpPr>
        <p:spPr>
          <a:xfrm>
            <a:off x="8792387" y="4293097"/>
            <a:ext cx="703225" cy="640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I OBJETIVOS DE LA INVESTIGACIÓN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-1656184" y="3656895"/>
            <a:ext cx="1656184" cy="2232248"/>
            <a:chOff x="3743908" y="3656894"/>
            <a:chExt cx="1656184" cy="2232248"/>
          </a:xfrm>
        </p:grpSpPr>
        <p:pic>
          <p:nvPicPr>
            <p:cNvPr id="12" name="Picture 2" descr="miedo a hacer preguntas 18107407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59" t="14788" r="50508" b="12932"/>
            <a:stretch/>
          </p:blipFill>
          <p:spPr bwMode="auto">
            <a:xfrm>
              <a:off x="3743908" y="3656894"/>
              <a:ext cx="1656184" cy="2232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Elipse 12"/>
            <p:cNvSpPr/>
            <p:nvPr/>
          </p:nvSpPr>
          <p:spPr>
            <a:xfrm>
              <a:off x="4860032" y="4184691"/>
              <a:ext cx="144016" cy="1084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DB10D8C-202F-209A-4222-4FC683E70151}"/>
              </a:ext>
            </a:extLst>
          </p:cNvPr>
          <p:cNvSpPr txBox="1"/>
          <p:nvPr/>
        </p:nvSpPr>
        <p:spPr>
          <a:xfrm>
            <a:off x="971600" y="688340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2. Interrogante</a:t>
            </a:r>
            <a:endParaRPr lang="es-VE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7140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0.57465 0.003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33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E7BBF08-FBC0-217E-4C44-C9D521CA9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5239" y="340007"/>
            <a:ext cx="703225" cy="712729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 PROPUESTA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683568" y="1933854"/>
            <a:ext cx="8064896" cy="967829"/>
          </a:xfrm>
          <a:prstGeom prst="rect">
            <a:avLst/>
          </a:prstGeom>
          <a:solidFill>
            <a:srgbClr val="1B63C3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Determinar los requisitos de hardware para el desarrollo de la aplicación.</a:t>
            </a:r>
          </a:p>
        </p:txBody>
      </p:sp>
      <p:pic>
        <p:nvPicPr>
          <p:cNvPr id="2" name="Imagen 1">
            <a:hlinkClick r:id="rId3" action="ppaction://hlinksldjump"/>
            <a:extLst>
              <a:ext uri="{FF2B5EF4-FFF2-40B4-BE49-F238E27FC236}">
                <a16:creationId xmlns:a16="http://schemas.microsoft.com/office/drawing/2014/main" id="{60F99C00-CAA2-577D-8CEE-16773F745D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262044"/>
            <a:ext cx="3312368" cy="248427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712215E-7CC2-3586-2E20-796ED76F8074}"/>
              </a:ext>
            </a:extLst>
          </p:cNvPr>
          <p:cNvSpPr txBox="1"/>
          <p:nvPr/>
        </p:nvSpPr>
        <p:spPr>
          <a:xfrm>
            <a:off x="971600" y="688340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3. Objetivo Específico</a:t>
            </a:r>
            <a:endParaRPr lang="es-VE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69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E7BBF08-FBC0-217E-4C44-C9D521CA9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5239" y="340007"/>
            <a:ext cx="703225" cy="712729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 PROPUESTA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1560" y="1484784"/>
            <a:ext cx="8136904" cy="2126736"/>
          </a:xfrm>
          <a:prstGeom prst="rect">
            <a:avLst/>
          </a:prstGeom>
          <a:solidFill>
            <a:srgbClr val="1B63C3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Diseñar una Aplicación Móvil para la Evaluación de Deterioro Cognitivo en el Proceso de Selección de Personal administrativo, servicios generales, y de prevención y control, en la Dirección de Evaluación y Apoyo Psicológico de la Unimar.</a:t>
            </a:r>
          </a:p>
        </p:txBody>
      </p:sp>
      <p:pic>
        <p:nvPicPr>
          <p:cNvPr id="2" name="Imagen 1">
            <a:hlinkClick r:id="rId3" action="ppaction://hlinksldjump"/>
            <a:extLst>
              <a:ext uri="{FF2B5EF4-FFF2-40B4-BE49-F238E27FC236}">
                <a16:creationId xmlns:a16="http://schemas.microsoft.com/office/drawing/2014/main" id="{BB45C64A-7B09-0661-7E5B-85B95657FA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465004"/>
            <a:ext cx="3312368" cy="248427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410DD7F-8A4A-0CF1-8DDE-620C9872F4AF}"/>
              </a:ext>
            </a:extLst>
          </p:cNvPr>
          <p:cNvSpPr txBox="1"/>
          <p:nvPr/>
        </p:nvSpPr>
        <p:spPr>
          <a:xfrm>
            <a:off x="971600" y="688340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4. Objetivo Específico</a:t>
            </a:r>
            <a:endParaRPr lang="es-VE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24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E7BBF08-FBC0-217E-4C44-C9D521CA9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5239" y="340007"/>
            <a:ext cx="703225" cy="712729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 PROPUESTA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87939" y="1272604"/>
            <a:ext cx="8768121" cy="2352824"/>
          </a:xfrm>
          <a:prstGeom prst="rect">
            <a:avLst/>
          </a:prstGeom>
          <a:solidFill>
            <a:srgbClr val="1B63C3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Diseñar una Aplicación Móvil para la Evaluación de Deterioro Cognitivo en el Proceso de Selección de Personal administrativo, servicios generales, y de prevención y control, en la Dirección de Evaluación y Apoyo Psicológico de la Unimar.</a:t>
            </a:r>
          </a:p>
        </p:txBody>
      </p:sp>
      <p:pic>
        <p:nvPicPr>
          <p:cNvPr id="4" name="Imagen 3">
            <a:hlinkClick r:id="rId3" action="ppaction://hlinksldjump"/>
            <a:extLst>
              <a:ext uri="{FF2B5EF4-FFF2-40B4-BE49-F238E27FC236}">
                <a16:creationId xmlns:a16="http://schemas.microsoft.com/office/drawing/2014/main" id="{B17D7497-7C69-7C9D-5FBC-CD086A0587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47371"/>
            <a:ext cx="2194566" cy="16459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09ED000-D5F2-685F-6DA2-FCB10F14972C}"/>
              </a:ext>
            </a:extLst>
          </p:cNvPr>
          <p:cNvSpPr txBox="1"/>
          <p:nvPr/>
        </p:nvSpPr>
        <p:spPr>
          <a:xfrm>
            <a:off x="395536" y="428606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4. Objetivo Específico</a:t>
            </a:r>
            <a:endParaRPr lang="es-VE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4E378A9-2306-43DA-88D3-9FE39DA6D5F2}"/>
              </a:ext>
            </a:extLst>
          </p:cNvPr>
          <p:cNvSpPr txBox="1"/>
          <p:nvPr/>
        </p:nvSpPr>
        <p:spPr>
          <a:xfrm>
            <a:off x="395536" y="3706005"/>
            <a:ext cx="7416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Ilustración N. º7:  ECC: Evaluación Cognitiva en Unity</a:t>
            </a:r>
            <a:endParaRPr lang="es-VE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21177A2-DEBC-45E0-9A10-3C8E7BB348FA}"/>
              </a:ext>
            </a:extLst>
          </p:cNvPr>
          <p:cNvSpPr txBox="1"/>
          <p:nvPr/>
        </p:nvSpPr>
        <p:spPr>
          <a:xfrm>
            <a:off x="395536" y="4026550"/>
            <a:ext cx="7416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Elaboración Propia (2023)</a:t>
            </a:r>
            <a:endParaRPr lang="es-VE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2F8C270-1111-4C69-8D1A-4D795171F44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31638"/>
            <a:ext cx="3721629" cy="196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5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3528" y="5580529"/>
            <a:ext cx="49984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s-VE" altLang="es-VE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itchFamily="18" charset="0"/>
              </a:rPr>
              <a:t>Fuente: </a:t>
            </a:r>
            <a:r>
              <a:rPr lang="es-VE" altLang="es-VE" dirty="0">
                <a:solidFill>
                  <a:schemeClr val="bg1"/>
                </a:solidFill>
                <a:latin typeface="Arial Black" panose="020B0A04020102020204" pitchFamily="34" charset="0"/>
                <a:cs typeface="Times New Roman" pitchFamily="18" charset="0"/>
              </a:rPr>
              <a:t>Elaboración del autor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323528" y="476672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 Black" panose="020B0A04020102020204" pitchFamily="34" charset="0"/>
                <a:cs typeface="Times New Roman" pitchFamily="18" charset="0"/>
              </a:rPr>
              <a:t>Diagrama de caso de uso de la aplicación móvil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E7BBF08-FBC0-217E-4C44-C9D521CA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5239" y="5301208"/>
            <a:ext cx="703225" cy="7127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1152490"/>
            <a:ext cx="7077050" cy="4481228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C0AF8FE-1E6B-4C92-9056-27CA13926B5A}"/>
              </a:ext>
            </a:extLst>
          </p:cNvPr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 PROPUESTA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2 CuadroTexto">
            <a:extLst>
              <a:ext uri="{FF2B5EF4-FFF2-40B4-BE49-F238E27FC236}">
                <a16:creationId xmlns:a16="http://schemas.microsoft.com/office/drawing/2014/main" id="{9A5F4EDB-37B3-4820-BCF1-EF4D92CA187D}"/>
              </a:ext>
            </a:extLst>
          </p:cNvPr>
          <p:cNvSpPr txBox="1"/>
          <p:nvPr/>
        </p:nvSpPr>
        <p:spPr>
          <a:xfrm>
            <a:off x="323528" y="116632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itchFamily="18" charset="0"/>
              </a:rPr>
              <a:t>Figura </a:t>
            </a:r>
            <a:r>
              <a:rPr lang="es-ES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itchFamily="18" charset="0"/>
              </a:rPr>
              <a:t>Nº</a:t>
            </a:r>
            <a:r>
              <a:rPr lang="es-ES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itchFamily="18" charset="0"/>
              </a:rPr>
              <a:t> 9:</a:t>
            </a:r>
          </a:p>
        </p:txBody>
      </p:sp>
    </p:spTree>
    <p:extLst>
      <p:ext uri="{BB962C8B-B14F-4D97-AF65-F5344CB8AC3E}">
        <p14:creationId xmlns:p14="http://schemas.microsoft.com/office/powerpoint/2010/main" val="123120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3528" y="3708321"/>
            <a:ext cx="49984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s-VE" altLang="es-VE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itchFamily="18" charset="0"/>
              </a:rPr>
              <a:t>Fuente: </a:t>
            </a:r>
            <a:r>
              <a:rPr lang="es-VE" altLang="es-VE" dirty="0">
                <a:solidFill>
                  <a:schemeClr val="bg1"/>
                </a:solidFill>
                <a:latin typeface="Arial Black" panose="020B0A04020102020204" pitchFamily="34" charset="0"/>
                <a:cs typeface="Times New Roman" pitchFamily="18" charset="0"/>
              </a:rPr>
              <a:t>Elaboración del autor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323528" y="476672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 Black" panose="020B0A04020102020204" pitchFamily="34" charset="0"/>
                <a:cs typeface="Times New Roman" pitchFamily="18" charset="0"/>
              </a:rPr>
              <a:t>Diagrama de Base de Datos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E7BBF08-FBC0-217E-4C44-C9D521CA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5239" y="5301208"/>
            <a:ext cx="703225" cy="712729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C0AF8FE-1E6B-4C92-9056-27CA13926B5A}"/>
              </a:ext>
            </a:extLst>
          </p:cNvPr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 PROPUESTA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2 CuadroTexto">
            <a:extLst>
              <a:ext uri="{FF2B5EF4-FFF2-40B4-BE49-F238E27FC236}">
                <a16:creationId xmlns:a16="http://schemas.microsoft.com/office/drawing/2014/main" id="{9A5F4EDB-37B3-4820-BCF1-EF4D92CA187D}"/>
              </a:ext>
            </a:extLst>
          </p:cNvPr>
          <p:cNvSpPr txBox="1"/>
          <p:nvPr/>
        </p:nvSpPr>
        <p:spPr>
          <a:xfrm>
            <a:off x="323528" y="116632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itchFamily="18" charset="0"/>
              </a:rPr>
              <a:t>Cuadro </a:t>
            </a:r>
            <a:r>
              <a:rPr lang="es-ES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itchFamily="18" charset="0"/>
              </a:rPr>
              <a:t>Nº</a:t>
            </a:r>
            <a:r>
              <a:rPr lang="es-ES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itchFamily="18" charset="0"/>
              </a:rPr>
              <a:t> 18: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2428BDE8-81DE-4C08-A722-7D134E0B7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179549"/>
              </p:ext>
            </p:extLst>
          </p:nvPr>
        </p:nvGraphicFramePr>
        <p:xfrm>
          <a:off x="874004" y="1340768"/>
          <a:ext cx="7395992" cy="201168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3697996">
                  <a:extLst>
                    <a:ext uri="{9D8B030D-6E8A-4147-A177-3AD203B41FA5}">
                      <a16:colId xmlns:a16="http://schemas.microsoft.com/office/drawing/2014/main" val="1630635602"/>
                    </a:ext>
                  </a:extLst>
                </a:gridCol>
                <a:gridCol w="3697996">
                  <a:extLst>
                    <a:ext uri="{9D8B030D-6E8A-4147-A177-3AD203B41FA5}">
                      <a16:colId xmlns:a16="http://schemas.microsoft.com/office/drawing/2014/main" val="4254991678"/>
                    </a:ext>
                  </a:extLst>
                </a:gridCol>
              </a:tblGrid>
              <a:tr h="50292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20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Black" panose="020B0A04020102020204" pitchFamily="34" charset="0"/>
                        </a:rPr>
                        <a:t>Primer cuadro (Base de Datos)</a:t>
                      </a:r>
                      <a:endParaRPr 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6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B6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3314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1 </a:t>
                      </a:r>
                      <a:r>
                        <a:rPr lang="es-ES" sz="1800" dirty="0" err="1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Calibri" panose="020F0502020204030204" pitchFamily="34" charset="0"/>
                          <a:cs typeface="SimSun" panose="02010600030101010101" pitchFamily="2" charset="-122"/>
                        </a:rPr>
                        <a:t>usr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Cuadro N: 19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904217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VE" sz="1800" dirty="0">
                          <a:effectLst/>
                          <a:latin typeface="Arial Black" panose="020B0A04020102020204" pitchFamily="34" charset="0"/>
                          <a:ea typeface="Times New Roman" panose="02020603050405020304" pitchFamily="18" charset="0"/>
                          <a:cs typeface="SimSun" panose="02010600030101010101" pitchFamily="2" charset="-122"/>
                        </a:rPr>
                        <a:t>2 </a:t>
                      </a:r>
                      <a:r>
                        <a:rPr lang="es-VE" sz="1800" dirty="0" err="1">
                          <a:effectLst/>
                          <a:latin typeface="Arial Black" panose="020B0A04020102020204" pitchFamily="34" charset="0"/>
                          <a:ea typeface="Times New Roman" panose="02020603050405020304" pitchFamily="18" charset="0"/>
                          <a:cs typeface="SimSun" panose="02010600030101010101" pitchFamily="2" charset="-122"/>
                        </a:rPr>
                        <a:t>wkr</a:t>
                      </a:r>
                      <a:endParaRPr lang="en-US" sz="18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Cuadro N: 20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07516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VE" sz="1800" dirty="0">
                          <a:effectLst/>
                          <a:latin typeface="Arial Black" panose="020B0A04020102020204" pitchFamily="34" charset="0"/>
                          <a:ea typeface="Times New Roman" panose="02020603050405020304" pitchFamily="18" charset="0"/>
                          <a:cs typeface="SimSun" panose="02010600030101010101" pitchFamily="2" charset="-122"/>
                        </a:rPr>
                        <a:t>3 esquema relacionado</a:t>
                      </a:r>
                      <a:endParaRPr lang="en-US" sz="18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err="1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N°</a:t>
                      </a: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 de página 75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154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605027"/>
                  </a:ext>
                </a:extLst>
              </a:tr>
            </a:tbl>
          </a:graphicData>
        </a:graphic>
      </p:graphicFrame>
      <p:grpSp>
        <p:nvGrpSpPr>
          <p:cNvPr id="13" name="Gráfico 11" descr="Base de datos con relleno sólido">
            <a:extLst>
              <a:ext uri="{FF2B5EF4-FFF2-40B4-BE49-F238E27FC236}">
                <a16:creationId xmlns:a16="http://schemas.microsoft.com/office/drawing/2014/main" id="{7B0DA794-1F3A-41F7-9128-B49EADA629F4}"/>
              </a:ext>
            </a:extLst>
          </p:cNvPr>
          <p:cNvGrpSpPr/>
          <p:nvPr/>
        </p:nvGrpSpPr>
        <p:grpSpPr>
          <a:xfrm>
            <a:off x="5426355" y="4249706"/>
            <a:ext cx="993883" cy="1348841"/>
            <a:chOff x="5426355" y="4249706"/>
            <a:chExt cx="993883" cy="1348841"/>
          </a:xfrm>
          <a:solidFill>
            <a:schemeClr val="bg1"/>
          </a:solidFill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847AF795-5659-43BF-B654-25612B547F5E}"/>
                </a:ext>
              </a:extLst>
            </p:cNvPr>
            <p:cNvSpPr/>
            <p:nvPr/>
          </p:nvSpPr>
          <p:spPr>
            <a:xfrm>
              <a:off x="5426355" y="4249706"/>
              <a:ext cx="993883" cy="283966"/>
            </a:xfrm>
            <a:custGeom>
              <a:avLst/>
              <a:gdLst>
                <a:gd name="connsiteX0" fmla="*/ 993883 w 993883"/>
                <a:gd name="connsiteY0" fmla="*/ 141983 h 283966"/>
                <a:gd name="connsiteX1" fmla="*/ 496942 w 993883"/>
                <a:gd name="connsiteY1" fmla="*/ 283967 h 283966"/>
                <a:gd name="connsiteX2" fmla="*/ 0 w 993883"/>
                <a:gd name="connsiteY2" fmla="*/ 141983 h 283966"/>
                <a:gd name="connsiteX3" fmla="*/ 496942 w 993883"/>
                <a:gd name="connsiteY3" fmla="*/ 0 h 283966"/>
                <a:gd name="connsiteX4" fmla="*/ 993883 w 993883"/>
                <a:gd name="connsiteY4" fmla="*/ 141983 h 28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883" h="283966">
                  <a:moveTo>
                    <a:pt x="993883" y="141983"/>
                  </a:moveTo>
                  <a:cubicBezTo>
                    <a:pt x="993883" y="220399"/>
                    <a:pt x="771395" y="283967"/>
                    <a:pt x="496942" y="283967"/>
                  </a:cubicBezTo>
                  <a:cubicBezTo>
                    <a:pt x="222488" y="283967"/>
                    <a:pt x="0" y="220399"/>
                    <a:pt x="0" y="141983"/>
                  </a:cubicBezTo>
                  <a:cubicBezTo>
                    <a:pt x="0" y="63568"/>
                    <a:pt x="222488" y="0"/>
                    <a:pt x="496942" y="0"/>
                  </a:cubicBezTo>
                  <a:cubicBezTo>
                    <a:pt x="771395" y="0"/>
                    <a:pt x="993883" y="63568"/>
                    <a:pt x="993883" y="141983"/>
                  </a:cubicBezTo>
                  <a:close/>
                </a:path>
              </a:pathLst>
            </a:custGeom>
            <a:grpFill/>
            <a:ln w="176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US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B6961F08-416A-4286-BF76-20C57C72B1F5}"/>
                </a:ext>
              </a:extLst>
            </p:cNvPr>
            <p:cNvSpPr/>
            <p:nvPr/>
          </p:nvSpPr>
          <p:spPr>
            <a:xfrm>
              <a:off x="5426355" y="4462681"/>
              <a:ext cx="993883" cy="425950"/>
            </a:xfrm>
            <a:custGeom>
              <a:avLst/>
              <a:gdLst>
                <a:gd name="connsiteX0" fmla="*/ 851900 w 993883"/>
                <a:gd name="connsiteY0" fmla="*/ 283967 h 425950"/>
                <a:gd name="connsiteX1" fmla="*/ 816404 w 993883"/>
                <a:gd name="connsiteY1" fmla="*/ 248471 h 425950"/>
                <a:gd name="connsiteX2" fmla="*/ 851900 w 993883"/>
                <a:gd name="connsiteY2" fmla="*/ 212975 h 425950"/>
                <a:gd name="connsiteX3" fmla="*/ 887396 w 993883"/>
                <a:gd name="connsiteY3" fmla="*/ 248471 h 425950"/>
                <a:gd name="connsiteX4" fmla="*/ 851900 w 993883"/>
                <a:gd name="connsiteY4" fmla="*/ 283967 h 425950"/>
                <a:gd name="connsiteX5" fmla="*/ 496942 w 993883"/>
                <a:gd name="connsiteY5" fmla="*/ 141983 h 425950"/>
                <a:gd name="connsiteX6" fmla="*/ 0 w 993883"/>
                <a:gd name="connsiteY6" fmla="*/ 0 h 425950"/>
                <a:gd name="connsiteX7" fmla="*/ 0 w 993883"/>
                <a:gd name="connsiteY7" fmla="*/ 283967 h 425950"/>
                <a:gd name="connsiteX8" fmla="*/ 496942 w 993883"/>
                <a:gd name="connsiteY8" fmla="*/ 425950 h 425950"/>
                <a:gd name="connsiteX9" fmla="*/ 993883 w 993883"/>
                <a:gd name="connsiteY9" fmla="*/ 283967 h 425950"/>
                <a:gd name="connsiteX10" fmla="*/ 993883 w 993883"/>
                <a:gd name="connsiteY10" fmla="*/ 0 h 425950"/>
                <a:gd name="connsiteX11" fmla="*/ 496942 w 993883"/>
                <a:gd name="connsiteY11" fmla="*/ 141983 h 42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3883" h="425950">
                  <a:moveTo>
                    <a:pt x="851900" y="283967"/>
                  </a:moveTo>
                  <a:cubicBezTo>
                    <a:pt x="830603" y="283967"/>
                    <a:pt x="816404" y="269768"/>
                    <a:pt x="816404" y="248471"/>
                  </a:cubicBezTo>
                  <a:cubicBezTo>
                    <a:pt x="816404" y="227173"/>
                    <a:pt x="830603" y="212975"/>
                    <a:pt x="851900" y="212975"/>
                  </a:cubicBezTo>
                  <a:cubicBezTo>
                    <a:pt x="873197" y="212975"/>
                    <a:pt x="887396" y="227173"/>
                    <a:pt x="887396" y="248471"/>
                  </a:cubicBezTo>
                  <a:cubicBezTo>
                    <a:pt x="887396" y="269768"/>
                    <a:pt x="873197" y="283967"/>
                    <a:pt x="851900" y="283967"/>
                  </a:cubicBezTo>
                  <a:close/>
                  <a:moveTo>
                    <a:pt x="496942" y="141983"/>
                  </a:moveTo>
                  <a:cubicBezTo>
                    <a:pt x="223624" y="141983"/>
                    <a:pt x="0" y="78091"/>
                    <a:pt x="0" y="0"/>
                  </a:cubicBezTo>
                  <a:lnTo>
                    <a:pt x="0" y="283967"/>
                  </a:lnTo>
                  <a:cubicBezTo>
                    <a:pt x="0" y="362058"/>
                    <a:pt x="223624" y="425950"/>
                    <a:pt x="496942" y="425950"/>
                  </a:cubicBezTo>
                  <a:cubicBezTo>
                    <a:pt x="770260" y="425950"/>
                    <a:pt x="993883" y="362058"/>
                    <a:pt x="993883" y="283967"/>
                  </a:cubicBezTo>
                  <a:lnTo>
                    <a:pt x="993883" y="0"/>
                  </a:lnTo>
                  <a:cubicBezTo>
                    <a:pt x="993883" y="78091"/>
                    <a:pt x="770260" y="141983"/>
                    <a:pt x="496942" y="141983"/>
                  </a:cubicBezTo>
                  <a:close/>
                </a:path>
              </a:pathLst>
            </a:custGeom>
            <a:grpFill/>
            <a:ln w="176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U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CCEF6734-C58C-4838-9F9D-1DA5978305DF}"/>
                </a:ext>
              </a:extLst>
            </p:cNvPr>
            <p:cNvSpPr/>
            <p:nvPr/>
          </p:nvSpPr>
          <p:spPr>
            <a:xfrm>
              <a:off x="5426355" y="4817639"/>
              <a:ext cx="993883" cy="425950"/>
            </a:xfrm>
            <a:custGeom>
              <a:avLst/>
              <a:gdLst>
                <a:gd name="connsiteX0" fmla="*/ 851900 w 993883"/>
                <a:gd name="connsiteY0" fmla="*/ 283967 h 425950"/>
                <a:gd name="connsiteX1" fmla="*/ 816404 w 993883"/>
                <a:gd name="connsiteY1" fmla="*/ 248471 h 425950"/>
                <a:gd name="connsiteX2" fmla="*/ 851900 w 993883"/>
                <a:gd name="connsiteY2" fmla="*/ 212975 h 425950"/>
                <a:gd name="connsiteX3" fmla="*/ 887396 w 993883"/>
                <a:gd name="connsiteY3" fmla="*/ 248471 h 425950"/>
                <a:gd name="connsiteX4" fmla="*/ 851900 w 993883"/>
                <a:gd name="connsiteY4" fmla="*/ 283967 h 425950"/>
                <a:gd name="connsiteX5" fmla="*/ 496942 w 993883"/>
                <a:gd name="connsiteY5" fmla="*/ 141983 h 425950"/>
                <a:gd name="connsiteX6" fmla="*/ 0 w 993883"/>
                <a:gd name="connsiteY6" fmla="*/ 0 h 425950"/>
                <a:gd name="connsiteX7" fmla="*/ 0 w 993883"/>
                <a:gd name="connsiteY7" fmla="*/ 283967 h 425950"/>
                <a:gd name="connsiteX8" fmla="*/ 496942 w 993883"/>
                <a:gd name="connsiteY8" fmla="*/ 425950 h 425950"/>
                <a:gd name="connsiteX9" fmla="*/ 993883 w 993883"/>
                <a:gd name="connsiteY9" fmla="*/ 283967 h 425950"/>
                <a:gd name="connsiteX10" fmla="*/ 993883 w 993883"/>
                <a:gd name="connsiteY10" fmla="*/ 0 h 425950"/>
                <a:gd name="connsiteX11" fmla="*/ 496942 w 993883"/>
                <a:gd name="connsiteY11" fmla="*/ 141983 h 42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3883" h="425950">
                  <a:moveTo>
                    <a:pt x="851900" y="283967"/>
                  </a:moveTo>
                  <a:cubicBezTo>
                    <a:pt x="830603" y="283967"/>
                    <a:pt x="816404" y="269768"/>
                    <a:pt x="816404" y="248471"/>
                  </a:cubicBezTo>
                  <a:cubicBezTo>
                    <a:pt x="816404" y="227173"/>
                    <a:pt x="830603" y="212975"/>
                    <a:pt x="851900" y="212975"/>
                  </a:cubicBezTo>
                  <a:cubicBezTo>
                    <a:pt x="873197" y="212975"/>
                    <a:pt x="887396" y="227173"/>
                    <a:pt x="887396" y="248471"/>
                  </a:cubicBezTo>
                  <a:cubicBezTo>
                    <a:pt x="887396" y="269768"/>
                    <a:pt x="873197" y="283967"/>
                    <a:pt x="851900" y="283967"/>
                  </a:cubicBezTo>
                  <a:close/>
                  <a:moveTo>
                    <a:pt x="496942" y="141983"/>
                  </a:moveTo>
                  <a:cubicBezTo>
                    <a:pt x="223624" y="141983"/>
                    <a:pt x="0" y="78091"/>
                    <a:pt x="0" y="0"/>
                  </a:cubicBezTo>
                  <a:lnTo>
                    <a:pt x="0" y="283967"/>
                  </a:lnTo>
                  <a:cubicBezTo>
                    <a:pt x="0" y="362058"/>
                    <a:pt x="223624" y="425950"/>
                    <a:pt x="496942" y="425950"/>
                  </a:cubicBezTo>
                  <a:cubicBezTo>
                    <a:pt x="770260" y="425950"/>
                    <a:pt x="993883" y="362058"/>
                    <a:pt x="993883" y="283967"/>
                  </a:cubicBezTo>
                  <a:lnTo>
                    <a:pt x="993883" y="0"/>
                  </a:lnTo>
                  <a:cubicBezTo>
                    <a:pt x="993883" y="78091"/>
                    <a:pt x="770260" y="141983"/>
                    <a:pt x="496942" y="141983"/>
                  </a:cubicBezTo>
                  <a:close/>
                </a:path>
              </a:pathLst>
            </a:custGeom>
            <a:grpFill/>
            <a:ln w="176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US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2475416D-96AF-4DDD-8116-319722FE59C5}"/>
                </a:ext>
              </a:extLst>
            </p:cNvPr>
            <p:cNvSpPr/>
            <p:nvPr/>
          </p:nvSpPr>
          <p:spPr>
            <a:xfrm>
              <a:off x="5426355" y="5172597"/>
              <a:ext cx="993883" cy="425950"/>
            </a:xfrm>
            <a:custGeom>
              <a:avLst/>
              <a:gdLst>
                <a:gd name="connsiteX0" fmla="*/ 851900 w 993883"/>
                <a:gd name="connsiteY0" fmla="*/ 283967 h 425950"/>
                <a:gd name="connsiteX1" fmla="*/ 816404 w 993883"/>
                <a:gd name="connsiteY1" fmla="*/ 248471 h 425950"/>
                <a:gd name="connsiteX2" fmla="*/ 851900 w 993883"/>
                <a:gd name="connsiteY2" fmla="*/ 212975 h 425950"/>
                <a:gd name="connsiteX3" fmla="*/ 887396 w 993883"/>
                <a:gd name="connsiteY3" fmla="*/ 248471 h 425950"/>
                <a:gd name="connsiteX4" fmla="*/ 851900 w 993883"/>
                <a:gd name="connsiteY4" fmla="*/ 283967 h 425950"/>
                <a:gd name="connsiteX5" fmla="*/ 496942 w 993883"/>
                <a:gd name="connsiteY5" fmla="*/ 141983 h 425950"/>
                <a:gd name="connsiteX6" fmla="*/ 0 w 993883"/>
                <a:gd name="connsiteY6" fmla="*/ 0 h 425950"/>
                <a:gd name="connsiteX7" fmla="*/ 0 w 993883"/>
                <a:gd name="connsiteY7" fmla="*/ 283967 h 425950"/>
                <a:gd name="connsiteX8" fmla="*/ 496942 w 993883"/>
                <a:gd name="connsiteY8" fmla="*/ 425950 h 425950"/>
                <a:gd name="connsiteX9" fmla="*/ 993883 w 993883"/>
                <a:gd name="connsiteY9" fmla="*/ 283967 h 425950"/>
                <a:gd name="connsiteX10" fmla="*/ 993883 w 993883"/>
                <a:gd name="connsiteY10" fmla="*/ 0 h 425950"/>
                <a:gd name="connsiteX11" fmla="*/ 496942 w 993883"/>
                <a:gd name="connsiteY11" fmla="*/ 141983 h 42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3883" h="425950">
                  <a:moveTo>
                    <a:pt x="851900" y="283967"/>
                  </a:moveTo>
                  <a:cubicBezTo>
                    <a:pt x="830603" y="283967"/>
                    <a:pt x="816404" y="269768"/>
                    <a:pt x="816404" y="248471"/>
                  </a:cubicBezTo>
                  <a:cubicBezTo>
                    <a:pt x="816404" y="227173"/>
                    <a:pt x="830603" y="212975"/>
                    <a:pt x="851900" y="212975"/>
                  </a:cubicBezTo>
                  <a:cubicBezTo>
                    <a:pt x="873197" y="212975"/>
                    <a:pt x="887396" y="227173"/>
                    <a:pt x="887396" y="248471"/>
                  </a:cubicBezTo>
                  <a:cubicBezTo>
                    <a:pt x="887396" y="269768"/>
                    <a:pt x="873197" y="283967"/>
                    <a:pt x="851900" y="283967"/>
                  </a:cubicBezTo>
                  <a:close/>
                  <a:moveTo>
                    <a:pt x="496942" y="141983"/>
                  </a:moveTo>
                  <a:cubicBezTo>
                    <a:pt x="223624" y="141983"/>
                    <a:pt x="0" y="78091"/>
                    <a:pt x="0" y="0"/>
                  </a:cubicBezTo>
                  <a:lnTo>
                    <a:pt x="0" y="283967"/>
                  </a:lnTo>
                  <a:cubicBezTo>
                    <a:pt x="0" y="362058"/>
                    <a:pt x="223624" y="425950"/>
                    <a:pt x="496942" y="425950"/>
                  </a:cubicBezTo>
                  <a:cubicBezTo>
                    <a:pt x="770260" y="425950"/>
                    <a:pt x="993883" y="362058"/>
                    <a:pt x="993883" y="283967"/>
                  </a:cubicBezTo>
                  <a:lnTo>
                    <a:pt x="993883" y="0"/>
                  </a:lnTo>
                  <a:cubicBezTo>
                    <a:pt x="993883" y="78091"/>
                    <a:pt x="770260" y="141983"/>
                    <a:pt x="496942" y="141983"/>
                  </a:cubicBezTo>
                  <a:close/>
                </a:path>
              </a:pathLst>
            </a:custGeom>
            <a:grpFill/>
            <a:ln w="176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US"/>
            </a:p>
          </p:txBody>
        </p:sp>
      </p:grpSp>
    </p:spTree>
    <p:extLst>
      <p:ext uri="{BB962C8B-B14F-4D97-AF65-F5344CB8AC3E}">
        <p14:creationId xmlns:p14="http://schemas.microsoft.com/office/powerpoint/2010/main" val="419402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E7BBF08-FBC0-217E-4C44-C9D521CA9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5239" y="5301208"/>
            <a:ext cx="703225" cy="712729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C0AF8FE-1E6B-4C92-9056-27CA13926B5A}"/>
              </a:ext>
            </a:extLst>
          </p:cNvPr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 PROPUESTA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2 CuadroTexto">
            <a:extLst>
              <a:ext uri="{FF2B5EF4-FFF2-40B4-BE49-F238E27FC236}">
                <a16:creationId xmlns:a16="http://schemas.microsoft.com/office/drawing/2014/main" id="{9A5F4EDB-37B3-4820-BCF1-EF4D92CA187D}"/>
              </a:ext>
            </a:extLst>
          </p:cNvPr>
          <p:cNvSpPr txBox="1"/>
          <p:nvPr/>
        </p:nvSpPr>
        <p:spPr>
          <a:xfrm>
            <a:off x="323528" y="138720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itchFamily="18" charset="0"/>
              </a:rPr>
              <a:t>Cuadro </a:t>
            </a:r>
            <a:r>
              <a:rPr lang="es-ES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itchFamily="18" charset="0"/>
              </a:rPr>
              <a:t>N°</a:t>
            </a:r>
            <a:r>
              <a:rPr lang="es-E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itchFamily="18" charset="0"/>
              </a:rPr>
              <a:t> 19: </a:t>
            </a:r>
            <a:r>
              <a:rPr lang="es-ES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itchFamily="18" charset="0"/>
              </a:rPr>
              <a:t>Tabla </a:t>
            </a:r>
            <a:r>
              <a:rPr lang="es-ES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itchFamily="18" charset="0"/>
              </a:rPr>
              <a:t>usr</a:t>
            </a:r>
            <a:r>
              <a:rPr lang="es-ES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itchFamily="18" charset="0"/>
              </a:rPr>
              <a:t> (</a:t>
            </a:r>
            <a:r>
              <a:rPr lang="es-ES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itchFamily="18" charset="0"/>
              </a:rPr>
              <a:t>Admin</a:t>
            </a:r>
            <a:r>
              <a:rPr lang="es-ES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itchFamily="18" charset="0"/>
              </a:rPr>
              <a:t> &amp; Psicólogos).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065998A-D10A-438F-9C6A-F3A818DDC3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4301351"/>
              </p:ext>
            </p:extLst>
          </p:nvPr>
        </p:nvGraphicFramePr>
        <p:xfrm>
          <a:off x="323528" y="748083"/>
          <a:ext cx="8424936" cy="2293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Document" r:id="rId5" imgW="5970192" imgH="1613209" progId="Word.Document.12">
                  <p:embed/>
                </p:oleObj>
              </mc:Choice>
              <mc:Fallback>
                <p:oleObj name="Document" r:id="rId5" imgW="5970192" imgH="161320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528" y="748083"/>
                        <a:ext cx="8424936" cy="2293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n 9">
            <a:extLst>
              <a:ext uri="{FF2B5EF4-FFF2-40B4-BE49-F238E27FC236}">
                <a16:creationId xmlns:a16="http://schemas.microsoft.com/office/drawing/2014/main" id="{7627B859-B558-4A97-8376-1F7663AF0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528" y="3325761"/>
            <a:ext cx="8352928" cy="2259853"/>
          </a:xfrm>
          <a:prstGeom prst="rect">
            <a:avLst/>
          </a:prstGeom>
        </p:spPr>
      </p:pic>
      <p:sp>
        <p:nvSpPr>
          <p:cNvPr id="12" name="2 CuadroTexto">
            <a:extLst>
              <a:ext uri="{FF2B5EF4-FFF2-40B4-BE49-F238E27FC236}">
                <a16:creationId xmlns:a16="http://schemas.microsoft.com/office/drawing/2014/main" id="{4E53B438-8385-49BD-A53A-016DF7C1DC5C}"/>
              </a:ext>
            </a:extLst>
          </p:cNvPr>
          <p:cNvSpPr txBox="1"/>
          <p:nvPr/>
        </p:nvSpPr>
        <p:spPr>
          <a:xfrm>
            <a:off x="395536" y="2776097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itchFamily="18" charset="0"/>
              </a:rPr>
              <a:t>Cuadro </a:t>
            </a:r>
            <a:r>
              <a:rPr lang="es-ES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itchFamily="18" charset="0"/>
              </a:rPr>
              <a:t>Nº</a:t>
            </a:r>
            <a:r>
              <a:rPr lang="es-ES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itchFamily="18" charset="0"/>
              </a:rPr>
              <a:t> 20: Tabla </a:t>
            </a:r>
            <a:r>
              <a:rPr lang="es-ES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itchFamily="18" charset="0"/>
              </a:rPr>
              <a:t>wkr</a:t>
            </a:r>
            <a:r>
              <a:rPr lang="es-ES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itchFamily="18" charset="0"/>
              </a:rPr>
              <a:t> (Usuarios).</a:t>
            </a:r>
          </a:p>
        </p:txBody>
      </p:sp>
    </p:spTree>
    <p:extLst>
      <p:ext uri="{BB962C8B-B14F-4D97-AF65-F5344CB8AC3E}">
        <p14:creationId xmlns:p14="http://schemas.microsoft.com/office/powerpoint/2010/main" val="23752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3573016"/>
            <a:ext cx="9144000" cy="328498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Portalwebunim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283" y="764704"/>
            <a:ext cx="6425077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-144250" y="4695290"/>
            <a:ext cx="939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gradFill>
                  <a:gsLst>
                    <a:gs pos="100000">
                      <a:schemeClr val="accent1">
                        <a:lumMod val="5000"/>
                        <a:lumOff val="95000"/>
                      </a:schemeClr>
                    </a:gs>
                    <a:gs pos="32000">
                      <a:srgbClr val="154C98"/>
                    </a:gs>
                    <a:gs pos="4100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154C98"/>
                    </a:gs>
                  </a:gsLst>
                  <a:lin ang="108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317073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95535" y="1412776"/>
            <a:ext cx="8396851" cy="1883657"/>
          </a:xfrm>
          <a:prstGeom prst="rect">
            <a:avLst/>
          </a:prstGeom>
          <a:solidFill>
            <a:srgbClr val="1B63C3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¿Cuáles son los requerimientos técnicos y de funcionalidad que amerita una Aplicación Móvil para la evaluación de Deterioro Cognitivo en el proceso de selección de </a:t>
            </a: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</a:t>
            </a: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rsonal Administrativo, Servicio General y Prevención y Control </a:t>
            </a: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la Dirección de Evaluación y Apoyo Psicológico de la UNIMAR?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DB10D8C-202F-209A-4222-4FC683E70151}"/>
              </a:ext>
            </a:extLst>
          </p:cNvPr>
          <p:cNvSpPr txBox="1"/>
          <p:nvPr/>
        </p:nvSpPr>
        <p:spPr>
          <a:xfrm>
            <a:off x="971600" y="688340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3. Interrogante</a:t>
            </a:r>
            <a:endParaRPr lang="es-VE" sz="3200" b="1" dirty="0"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AA306DB-D1AC-8EEC-A458-D9DAF620F968}"/>
              </a:ext>
            </a:extLst>
          </p:cNvPr>
          <p:cNvSpPr/>
          <p:nvPr/>
        </p:nvSpPr>
        <p:spPr>
          <a:xfrm>
            <a:off x="8782913" y="4581128"/>
            <a:ext cx="703225" cy="640722"/>
          </a:xfrm>
          <a:prstGeom prst="ellipse">
            <a:avLst/>
          </a:prstGeom>
          <a:solidFill>
            <a:srgbClr val="154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E554351-6B8D-EA49-D13C-28E2793B5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47" y="309680"/>
            <a:ext cx="703295" cy="712800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I OBJETIVOS DE LA INVESTIGACIÓN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-1656184" y="3656895"/>
            <a:ext cx="1656184" cy="2232248"/>
            <a:chOff x="3743908" y="3656894"/>
            <a:chExt cx="1656184" cy="2232248"/>
          </a:xfrm>
        </p:grpSpPr>
        <p:pic>
          <p:nvPicPr>
            <p:cNvPr id="1026" name="Picture 2" descr="miedo a hacer preguntas 18107407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59" t="14788" r="50508" b="12932"/>
            <a:stretch/>
          </p:blipFill>
          <p:spPr bwMode="auto">
            <a:xfrm>
              <a:off x="3743908" y="3656894"/>
              <a:ext cx="1656184" cy="2232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Elipse 1"/>
            <p:cNvSpPr/>
            <p:nvPr/>
          </p:nvSpPr>
          <p:spPr>
            <a:xfrm>
              <a:off x="4860032" y="4184691"/>
              <a:ext cx="144016" cy="1084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90213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0.57465 0.003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33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4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4BBF23E-91C0-F6CA-E205-724CD7AA7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7123" y="267999"/>
            <a:ext cx="703225" cy="7127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CA9F770-D5EB-48A0-5412-852CBB3DB7F6}"/>
              </a:ext>
            </a:extLst>
          </p:cNvPr>
          <p:cNvSpPr txBox="1"/>
          <p:nvPr/>
        </p:nvSpPr>
        <p:spPr>
          <a:xfrm>
            <a:off x="395536" y="1412776"/>
            <a:ext cx="8208912" cy="1883657"/>
          </a:xfrm>
          <a:prstGeom prst="rect">
            <a:avLst/>
          </a:prstGeom>
          <a:solidFill>
            <a:srgbClr val="1B63C3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Desarrollar una Aplicación Móvil para la evaluación de Deterioro Cognitivo en el proceso de selección de </a:t>
            </a: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</a:t>
            </a:r>
            <a:r>
              <a:rPr lang="es-E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rsonal Administrativo, Servicio </a:t>
            </a: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G</a:t>
            </a:r>
            <a:r>
              <a:rPr lang="es-E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eneral y Prevención y Control </a:t>
            </a: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la Dirección de Evaluación y Apoyo Psicológico de la UNIMAR.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EE5F926-D58B-BB96-7AF6-D19C45A70F06}"/>
              </a:ext>
            </a:extLst>
          </p:cNvPr>
          <p:cNvSpPr txBox="1"/>
          <p:nvPr/>
        </p:nvSpPr>
        <p:spPr>
          <a:xfrm>
            <a:off x="971600" y="688340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Objetivo General</a:t>
            </a:r>
            <a:endParaRPr lang="es-VE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0" name="Picture 4" descr="8 requisitos que las empresas piden a los programadores - WeRemote">
            <a:extLst>
              <a:ext uri="{FF2B5EF4-FFF2-40B4-BE49-F238E27FC236}">
                <a16:creationId xmlns:a16="http://schemas.microsoft.com/office/drawing/2014/main" id="{2AFF70DB-A6CD-A3F1-C34C-038D2EE4C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621022"/>
            <a:ext cx="2520280" cy="16801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9DE989D9-6BCD-0AF2-6697-3F1FA5238C7D}"/>
              </a:ext>
            </a:extLst>
          </p:cNvPr>
          <p:cNvSpPr/>
          <p:nvPr/>
        </p:nvSpPr>
        <p:spPr>
          <a:xfrm>
            <a:off x="8792387" y="4660486"/>
            <a:ext cx="703225" cy="640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I OBJETIVOS DE LA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254510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95535" y="1412776"/>
            <a:ext cx="8396851" cy="1938992"/>
          </a:xfrm>
          <a:prstGeom prst="rect">
            <a:avLst/>
          </a:prstGeom>
          <a:solidFill>
            <a:srgbClr val="1B63C3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Establecer la importancia de desarrollar una Aplicación Móvil para la evaluación de Deterioro Cognitivo en el proceso de selección de </a:t>
            </a: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</a:t>
            </a:r>
            <a:r>
              <a:rPr lang="es-E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rsonal Administrativo, Servicio </a:t>
            </a: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G</a:t>
            </a:r>
            <a:r>
              <a:rPr lang="es-E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eneral y Prevención y Control </a:t>
            </a: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la Dirección de Evaluación y Apoyo Psicológico de la UNIMAR</a:t>
            </a:r>
          </a:p>
        </p:txBody>
      </p:sp>
      <p:pic>
        <p:nvPicPr>
          <p:cNvPr id="8" name="Picture 4" descr="8 requisitos que las empresas piden a los programadores - WeRemote">
            <a:extLst>
              <a:ext uri="{FF2B5EF4-FFF2-40B4-BE49-F238E27FC236}">
                <a16:creationId xmlns:a16="http://schemas.microsoft.com/office/drawing/2014/main" id="{88577CEF-3D76-7FB1-CB8B-9606E696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621022"/>
            <a:ext cx="2520280" cy="16801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DB10D8C-202F-209A-4222-4FC683E70151}"/>
              </a:ext>
            </a:extLst>
          </p:cNvPr>
          <p:cNvSpPr txBox="1"/>
          <p:nvPr/>
        </p:nvSpPr>
        <p:spPr>
          <a:xfrm>
            <a:off x="971600" y="688340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154C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1. Objetivo Específico</a:t>
            </a:r>
            <a:endParaRPr lang="es-VE" sz="3200" b="1" dirty="0">
              <a:solidFill>
                <a:srgbClr val="154C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AA306DB-D1AC-8EEC-A458-D9DAF620F968}"/>
              </a:ext>
            </a:extLst>
          </p:cNvPr>
          <p:cNvSpPr/>
          <p:nvPr/>
        </p:nvSpPr>
        <p:spPr>
          <a:xfrm>
            <a:off x="8792387" y="4660486"/>
            <a:ext cx="703225" cy="640722"/>
          </a:xfrm>
          <a:prstGeom prst="ellipse">
            <a:avLst/>
          </a:prstGeom>
          <a:solidFill>
            <a:srgbClr val="154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E554351-6B8D-EA49-D13C-28E2793B5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247" y="309680"/>
            <a:ext cx="703295" cy="712800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0" y="6194269"/>
            <a:ext cx="9144000" cy="6637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54C98"/>
              </a:gs>
              <a:gs pos="83000">
                <a:srgbClr val="154C98"/>
              </a:gs>
              <a:gs pos="100000">
                <a:srgbClr val="154C98"/>
              </a:gs>
            </a:gsLst>
            <a:lin ang="108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I OBJETIVOS DE LA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31562853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rtoné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artoné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artoné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78BE9B8-A588-4885-9C19-06D60488C628}">
  <we:reference id="wa104178141" version="4.3.3.0" store="es-E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3213</TotalTime>
  <Words>2704</Words>
  <Application>Microsoft Office PowerPoint</Application>
  <PresentationFormat>Presentación en pantalla (4:3)</PresentationFormat>
  <Paragraphs>520</Paragraphs>
  <Slides>66</Slides>
  <Notes>5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75" baseType="lpstr">
      <vt:lpstr>Arial Black</vt:lpstr>
      <vt:lpstr>Book Antiqua</vt:lpstr>
      <vt:lpstr>Calibri</vt:lpstr>
      <vt:lpstr>Wingdings</vt:lpstr>
      <vt:lpstr>Britannic Bold</vt:lpstr>
      <vt:lpstr>Arial</vt:lpstr>
      <vt:lpstr>Times New Roman</vt:lpstr>
      <vt:lpstr>Cartoné</vt:lpstr>
      <vt:lpstr>Document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Oswaldo</dc:creator>
  <cp:lastModifiedBy>Daniel Cazorla</cp:lastModifiedBy>
  <cp:revision>212</cp:revision>
  <dcterms:created xsi:type="dcterms:W3CDTF">2022-12-06T03:02:36Z</dcterms:created>
  <dcterms:modified xsi:type="dcterms:W3CDTF">2024-04-02T10:34:23Z</dcterms:modified>
</cp:coreProperties>
</file>